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_rels/presentation.xml.rels" ContentType="application/vnd.openxmlformats-package.relationships+xml"/>
  <Override PartName="/ppt/media/image1.png" ContentType="image/png"/>
  <Override PartName="/ppt/slides/slide1.xml" ContentType="application/vnd.openxmlformats-officedocument.presentationml.slide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</p:sldIdLst>
  <p:sldSz cx="10691813" cy="7559675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Титульный слайд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Рисунок 6" descr=""/>
          <p:cNvPicPr/>
          <p:nvPr/>
        </p:nvPicPr>
        <p:blipFill>
          <a:blip r:embed="rId2"/>
          <a:stretch/>
        </p:blipFill>
        <p:spPr>
          <a:xfrm>
            <a:off x="1440" y="0"/>
            <a:ext cx="10688400" cy="7559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801720" y="1237320"/>
            <a:ext cx="9087840" cy="2631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algn="ctr" defTabSz="1008000">
              <a:lnSpc>
                <a:spcPct val="90000"/>
              </a:lnSpc>
              <a:buNone/>
            </a:pPr>
            <a:r>
              <a:rPr b="0" lang="ru-RU" sz="6619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Образец заголовка</a:t>
            </a:r>
            <a:endParaRPr b="0" lang="ru-RU" sz="6619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dt" idx="1"/>
          </p:nvPr>
        </p:nvSpPr>
        <p:spPr>
          <a:xfrm>
            <a:off x="735120" y="7006680"/>
            <a:ext cx="2405160" cy="402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32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32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 </a:t>
            </a:r>
            <a:endParaRPr b="0" lang="ru-RU" sz="132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ftr" idx="2"/>
          </p:nvPr>
        </p:nvSpPr>
        <p:spPr>
          <a:xfrm>
            <a:off x="3541680" y="7006680"/>
            <a:ext cx="3608280" cy="402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sldNum" idx="3"/>
          </p:nvPr>
        </p:nvSpPr>
        <p:spPr>
          <a:xfrm>
            <a:off x="7551000" y="7006680"/>
            <a:ext cx="2405160" cy="402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32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3D3A6B0-6D43-4AC2-B784-94987BF3FC9F}" type="slidenum">
              <a:rPr b="0" lang="ru-RU" sz="132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1</a:t>
            </a:fld>
            <a:endParaRPr b="0" lang="ru-RU" sz="132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5"/>
          <p:cNvSpPr>
            <a:spLocks noGrp="1"/>
          </p:cNvSpPr>
          <p:nvPr>
            <p:ph type="body"/>
          </p:nvPr>
        </p:nvSpPr>
        <p:spPr>
          <a:xfrm>
            <a:off x="534240" y="1768680"/>
            <a:ext cx="9622080" cy="438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08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  <a:endParaRPr b="0" lang="ru-RU" sz="308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21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 структуры</a:t>
            </a:r>
            <a:endParaRPr b="0" lang="ru-RU" sz="221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979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 структуры</a:t>
            </a:r>
            <a:endParaRPr b="0" lang="ru-RU" sz="1979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979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Четвёртый уровень структуры</a:t>
            </a:r>
            <a:endParaRPr b="0" lang="ru-RU" sz="1979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 структуры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Шестой уровень структуры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Седьмой уровень структуры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ъект с подписью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Рисунок 6" descr=""/>
          <p:cNvPicPr/>
          <p:nvPr/>
        </p:nvPicPr>
        <p:blipFill>
          <a:blip r:embed="rId2"/>
          <a:stretch/>
        </p:blipFill>
        <p:spPr>
          <a:xfrm>
            <a:off x="1440" y="0"/>
            <a:ext cx="10688400" cy="7559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736560" y="504000"/>
            <a:ext cx="3448080" cy="1763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1008000">
              <a:lnSpc>
                <a:spcPct val="90000"/>
              </a:lnSpc>
              <a:buNone/>
            </a:pPr>
            <a:r>
              <a:rPr b="0" lang="ru-RU" sz="353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Образец заголовка</a:t>
            </a:r>
            <a:endParaRPr b="0" lang="ru-RU" sz="353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4545360" y="1088280"/>
            <a:ext cx="5412240" cy="53719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52000" indent="-252000" defTabSz="1008000">
              <a:lnSpc>
                <a:spcPct val="90000"/>
              </a:lnSpc>
              <a:spcBef>
                <a:spcPts val="1103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53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353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56000" indent="-252000" defTabSz="100800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08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</a:t>
            </a:r>
            <a:endParaRPr b="0" lang="ru-RU" sz="308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60000" indent="-252000" defTabSz="100800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64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</a:t>
            </a:r>
            <a:endParaRPr b="0" lang="ru-RU" sz="264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64000" indent="-252000" defTabSz="100800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21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Четвертый уровень</a:t>
            </a:r>
            <a:endParaRPr b="0" lang="ru-RU" sz="221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268000" indent="-252000" defTabSz="100800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21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</a:t>
            </a:r>
            <a:endParaRPr b="0" lang="ru-RU" sz="221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736560" y="2268000"/>
            <a:ext cx="3448080" cy="4201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1008000">
              <a:lnSpc>
                <a:spcPct val="90000"/>
              </a:lnSpc>
              <a:spcBef>
                <a:spcPts val="1103"/>
              </a:spcBef>
              <a:buNone/>
              <a:tabLst>
                <a:tab algn="l" pos="0"/>
              </a:tabLst>
            </a:pPr>
            <a:r>
              <a:rPr b="0" lang="ru-RU" sz="177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177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dt" idx="28"/>
          </p:nvPr>
        </p:nvSpPr>
        <p:spPr>
          <a:xfrm>
            <a:off x="735120" y="7006680"/>
            <a:ext cx="2405160" cy="402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32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32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32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0" name="PlaceHolder 5"/>
          <p:cNvSpPr>
            <a:spLocks noGrp="1"/>
          </p:cNvSpPr>
          <p:nvPr>
            <p:ph type="ftr" idx="29"/>
          </p:nvPr>
        </p:nvSpPr>
        <p:spPr>
          <a:xfrm>
            <a:off x="3541680" y="7006680"/>
            <a:ext cx="3608280" cy="402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1" name="PlaceHolder 6"/>
          <p:cNvSpPr>
            <a:spLocks noGrp="1"/>
          </p:cNvSpPr>
          <p:nvPr>
            <p:ph type="sldNum" idx="30"/>
          </p:nvPr>
        </p:nvSpPr>
        <p:spPr>
          <a:xfrm>
            <a:off x="7551000" y="7006680"/>
            <a:ext cx="2405160" cy="402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32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5BE2091-BC39-479C-AE62-D39B44E35647}" type="slidenum">
              <a:rPr b="0" lang="ru-RU" sz="132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32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Рисунок с подписью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Рисунок 6" descr=""/>
          <p:cNvPicPr/>
          <p:nvPr/>
        </p:nvPicPr>
        <p:blipFill>
          <a:blip r:embed="rId2"/>
          <a:stretch/>
        </p:blipFill>
        <p:spPr>
          <a:xfrm>
            <a:off x="1440" y="0"/>
            <a:ext cx="10688400" cy="7559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736560" y="504000"/>
            <a:ext cx="3448080" cy="1763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1008000">
              <a:lnSpc>
                <a:spcPct val="90000"/>
              </a:lnSpc>
              <a:buNone/>
            </a:pPr>
            <a:r>
              <a:rPr b="0" lang="ru-RU" sz="353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Образец заголовка</a:t>
            </a:r>
            <a:endParaRPr b="0" lang="ru-RU" sz="353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45360" y="1088280"/>
            <a:ext cx="5412240" cy="5371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353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Вставка рисунка</a:t>
            </a:r>
            <a:endParaRPr b="0" lang="ru-RU" sz="353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736560" y="2268000"/>
            <a:ext cx="3448080" cy="4201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1008000">
              <a:lnSpc>
                <a:spcPct val="90000"/>
              </a:lnSpc>
              <a:spcBef>
                <a:spcPts val="1103"/>
              </a:spcBef>
              <a:buNone/>
              <a:tabLst>
                <a:tab algn="l" pos="0"/>
              </a:tabLst>
            </a:pPr>
            <a:r>
              <a:rPr b="0" lang="ru-RU" sz="177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177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dt" idx="31"/>
          </p:nvPr>
        </p:nvSpPr>
        <p:spPr>
          <a:xfrm>
            <a:off x="735120" y="7006680"/>
            <a:ext cx="2405160" cy="402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32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32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32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7" name="PlaceHolder 5"/>
          <p:cNvSpPr>
            <a:spLocks noGrp="1"/>
          </p:cNvSpPr>
          <p:nvPr>
            <p:ph type="ftr" idx="32"/>
          </p:nvPr>
        </p:nvSpPr>
        <p:spPr>
          <a:xfrm>
            <a:off x="3541680" y="7006680"/>
            <a:ext cx="3608280" cy="402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8" name="PlaceHolder 6"/>
          <p:cNvSpPr>
            <a:spLocks noGrp="1"/>
          </p:cNvSpPr>
          <p:nvPr>
            <p:ph type="sldNum" idx="33"/>
          </p:nvPr>
        </p:nvSpPr>
        <p:spPr>
          <a:xfrm>
            <a:off x="7551000" y="7006680"/>
            <a:ext cx="2405160" cy="402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32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3A66751-809C-457E-8DAC-C62A68A2483C}" type="slidenum">
              <a:rPr b="0" lang="ru-RU" sz="132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32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Заголовок и вертикальный текст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6" descr=""/>
          <p:cNvPicPr/>
          <p:nvPr/>
        </p:nvPicPr>
        <p:blipFill>
          <a:blip r:embed="rId2"/>
          <a:stretch/>
        </p:blipFill>
        <p:spPr>
          <a:xfrm>
            <a:off x="1440" y="0"/>
            <a:ext cx="10688400" cy="7559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735120" y="402480"/>
            <a:ext cx="9221400" cy="1460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1008000">
              <a:lnSpc>
                <a:spcPct val="90000"/>
              </a:lnSpc>
              <a:buNone/>
            </a:pPr>
            <a:r>
              <a:rPr b="0" lang="ru-RU" sz="485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Образец заголовка</a:t>
            </a:r>
            <a:endParaRPr b="0" lang="ru-RU" sz="485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735120" y="2012400"/>
            <a:ext cx="9221400" cy="479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252000" indent="-252000" defTabSz="1008000">
              <a:lnSpc>
                <a:spcPct val="90000"/>
              </a:lnSpc>
              <a:spcBef>
                <a:spcPts val="1103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08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308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56000" indent="-252000" defTabSz="100800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64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</a:t>
            </a:r>
            <a:endParaRPr b="0" lang="ru-RU" sz="264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60000" indent="-252000" defTabSz="100800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21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</a:t>
            </a:r>
            <a:endParaRPr b="0" lang="ru-RU" sz="221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64000" indent="-252000" defTabSz="100800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979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Четвертый уровень</a:t>
            </a:r>
            <a:endParaRPr b="0" lang="ru-RU" sz="1979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268000" indent="-252000" defTabSz="100800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979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</a:t>
            </a:r>
            <a:endParaRPr b="0" lang="ru-RU" sz="1979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dt" idx="4"/>
          </p:nvPr>
        </p:nvSpPr>
        <p:spPr>
          <a:xfrm>
            <a:off x="735120" y="7006680"/>
            <a:ext cx="2405160" cy="402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32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32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32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ftr" idx="5"/>
          </p:nvPr>
        </p:nvSpPr>
        <p:spPr>
          <a:xfrm>
            <a:off x="3541680" y="7006680"/>
            <a:ext cx="3608280" cy="402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sldNum" idx="6"/>
          </p:nvPr>
        </p:nvSpPr>
        <p:spPr>
          <a:xfrm>
            <a:off x="7551000" y="7006680"/>
            <a:ext cx="2405160" cy="402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32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C6E67E0-444F-4EE5-85D3-D025BBB52FB2}" type="slidenum">
              <a:rPr b="0" lang="ru-RU" sz="132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32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Вертикальный заголовок и текст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6" descr=""/>
          <p:cNvPicPr/>
          <p:nvPr/>
        </p:nvPicPr>
        <p:blipFill>
          <a:blip r:embed="rId2"/>
          <a:stretch/>
        </p:blipFill>
        <p:spPr>
          <a:xfrm>
            <a:off x="1440" y="0"/>
            <a:ext cx="10688400" cy="7559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7651440" y="402480"/>
            <a:ext cx="2305080" cy="6406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 vert="eaVert">
            <a:noAutofit/>
          </a:bodyPr>
          <a:p>
            <a:pPr indent="0" defTabSz="1008000">
              <a:lnSpc>
                <a:spcPct val="90000"/>
              </a:lnSpc>
              <a:buNone/>
            </a:pPr>
            <a:r>
              <a:rPr b="0" lang="ru-RU" sz="485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Образец заголовка</a:t>
            </a:r>
            <a:endParaRPr b="0" lang="ru-RU" sz="485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735120" y="402480"/>
            <a:ext cx="6782400" cy="6406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252000" indent="-252000" defTabSz="1008000">
              <a:lnSpc>
                <a:spcPct val="90000"/>
              </a:lnSpc>
              <a:spcBef>
                <a:spcPts val="1103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08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308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56000" indent="-252000" defTabSz="100800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64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</a:t>
            </a:r>
            <a:endParaRPr b="0" lang="ru-RU" sz="264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60000" indent="-252000" defTabSz="100800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21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</a:t>
            </a:r>
            <a:endParaRPr b="0" lang="ru-RU" sz="221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64000" indent="-252000" defTabSz="100800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979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Четвертый уровень</a:t>
            </a:r>
            <a:endParaRPr b="0" lang="ru-RU" sz="1979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268000" indent="-252000" defTabSz="100800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979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</a:t>
            </a:r>
            <a:endParaRPr b="0" lang="ru-RU" sz="1979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dt" idx="7"/>
          </p:nvPr>
        </p:nvSpPr>
        <p:spPr>
          <a:xfrm>
            <a:off x="735120" y="7006680"/>
            <a:ext cx="2405160" cy="402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32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32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32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ftr" idx="8"/>
          </p:nvPr>
        </p:nvSpPr>
        <p:spPr>
          <a:xfrm>
            <a:off x="3541680" y="7006680"/>
            <a:ext cx="3608280" cy="402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" name="PlaceHolder 5"/>
          <p:cNvSpPr>
            <a:spLocks noGrp="1"/>
          </p:cNvSpPr>
          <p:nvPr>
            <p:ph type="sldNum" idx="9"/>
          </p:nvPr>
        </p:nvSpPr>
        <p:spPr>
          <a:xfrm>
            <a:off x="7551000" y="7006680"/>
            <a:ext cx="2405160" cy="402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32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61D4BB9-C193-4F14-A3D2-F7C26E425E4C}" type="slidenum">
              <a:rPr b="0" lang="ru-RU" sz="132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32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Заголовок и объект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6" descr=""/>
          <p:cNvPicPr/>
          <p:nvPr/>
        </p:nvPicPr>
        <p:blipFill>
          <a:blip r:embed="rId2"/>
          <a:stretch/>
        </p:blipFill>
        <p:spPr>
          <a:xfrm>
            <a:off x="1440" y="0"/>
            <a:ext cx="10688400" cy="7559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735120" y="402480"/>
            <a:ext cx="9221400" cy="1460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1008000">
              <a:lnSpc>
                <a:spcPct val="90000"/>
              </a:lnSpc>
              <a:buNone/>
            </a:pPr>
            <a:r>
              <a:rPr b="0" lang="ru-RU" sz="485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Образец заголовка</a:t>
            </a:r>
            <a:endParaRPr b="0" lang="ru-RU" sz="485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735120" y="2012400"/>
            <a:ext cx="9221400" cy="479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52000" indent="-252000" defTabSz="1008000">
              <a:lnSpc>
                <a:spcPct val="90000"/>
              </a:lnSpc>
              <a:spcBef>
                <a:spcPts val="1103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08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308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56000" indent="-252000" defTabSz="100800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64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</a:t>
            </a:r>
            <a:endParaRPr b="0" lang="ru-RU" sz="264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60000" indent="-252000" defTabSz="100800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21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</a:t>
            </a:r>
            <a:endParaRPr b="0" lang="ru-RU" sz="221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64000" indent="-252000" defTabSz="100800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979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Четвертый уровень</a:t>
            </a:r>
            <a:endParaRPr b="0" lang="ru-RU" sz="1979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268000" indent="-252000" defTabSz="100800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979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</a:t>
            </a:r>
            <a:endParaRPr b="0" lang="ru-RU" sz="1979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dt" idx="10"/>
          </p:nvPr>
        </p:nvSpPr>
        <p:spPr>
          <a:xfrm>
            <a:off x="735120" y="7006680"/>
            <a:ext cx="2405160" cy="402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32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32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32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ftr" idx="11"/>
          </p:nvPr>
        </p:nvSpPr>
        <p:spPr>
          <a:xfrm>
            <a:off x="3541680" y="7006680"/>
            <a:ext cx="3608280" cy="402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" name="PlaceHolder 5"/>
          <p:cNvSpPr>
            <a:spLocks noGrp="1"/>
          </p:cNvSpPr>
          <p:nvPr>
            <p:ph type="sldNum" idx="12"/>
          </p:nvPr>
        </p:nvSpPr>
        <p:spPr>
          <a:xfrm>
            <a:off x="7551000" y="7006680"/>
            <a:ext cx="2405160" cy="402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32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544B294-3A16-41E6-9535-67E39BD4EB72}" type="slidenum">
              <a:rPr b="0" lang="ru-RU" sz="132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32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Заголовок раздела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6" descr=""/>
          <p:cNvPicPr/>
          <p:nvPr/>
        </p:nvPicPr>
        <p:blipFill>
          <a:blip r:embed="rId2"/>
          <a:stretch/>
        </p:blipFill>
        <p:spPr>
          <a:xfrm>
            <a:off x="1440" y="0"/>
            <a:ext cx="10688400" cy="7559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729360" y="1884600"/>
            <a:ext cx="9221400" cy="3144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1008000">
              <a:lnSpc>
                <a:spcPct val="90000"/>
              </a:lnSpc>
              <a:buNone/>
            </a:pPr>
            <a:r>
              <a:rPr b="0" lang="ru-RU" sz="6619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Образец заголовка</a:t>
            </a:r>
            <a:endParaRPr b="0" lang="ru-RU" sz="6619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729360" y="5059080"/>
            <a:ext cx="9221400" cy="1653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1008000">
              <a:lnSpc>
                <a:spcPct val="90000"/>
              </a:lnSpc>
              <a:spcBef>
                <a:spcPts val="1103"/>
              </a:spcBef>
              <a:buNone/>
              <a:tabLst>
                <a:tab algn="l" pos="0"/>
              </a:tabLst>
            </a:pPr>
            <a:r>
              <a:rPr b="0" lang="ru-RU" sz="264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264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dt" idx="13"/>
          </p:nvPr>
        </p:nvSpPr>
        <p:spPr>
          <a:xfrm>
            <a:off x="735120" y="7006680"/>
            <a:ext cx="2405160" cy="402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32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32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32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ftr" idx="14"/>
          </p:nvPr>
        </p:nvSpPr>
        <p:spPr>
          <a:xfrm>
            <a:off x="3541680" y="7006680"/>
            <a:ext cx="3608280" cy="402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" name="PlaceHolder 5"/>
          <p:cNvSpPr>
            <a:spLocks noGrp="1"/>
          </p:cNvSpPr>
          <p:nvPr>
            <p:ph type="sldNum" idx="15"/>
          </p:nvPr>
        </p:nvSpPr>
        <p:spPr>
          <a:xfrm>
            <a:off x="7551000" y="7006680"/>
            <a:ext cx="2405160" cy="402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32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E0EF642-1A8A-4601-ADA7-766B09BBB276}" type="slidenum">
              <a:rPr b="0" lang="ru-RU" sz="132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32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Два объекта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6" descr=""/>
          <p:cNvPicPr/>
          <p:nvPr/>
        </p:nvPicPr>
        <p:blipFill>
          <a:blip r:embed="rId2"/>
          <a:stretch/>
        </p:blipFill>
        <p:spPr>
          <a:xfrm>
            <a:off x="1440" y="0"/>
            <a:ext cx="10688400" cy="7559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735120" y="402480"/>
            <a:ext cx="9221400" cy="1460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1008000">
              <a:lnSpc>
                <a:spcPct val="90000"/>
              </a:lnSpc>
              <a:buNone/>
            </a:pPr>
            <a:r>
              <a:rPr b="0" lang="ru-RU" sz="485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Образец заголовка</a:t>
            </a:r>
            <a:endParaRPr b="0" lang="ru-RU" sz="485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735120" y="2012400"/>
            <a:ext cx="4543560" cy="479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52000" indent="-252000" defTabSz="1008000">
              <a:lnSpc>
                <a:spcPct val="90000"/>
              </a:lnSpc>
              <a:spcBef>
                <a:spcPts val="1103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08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308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56000" indent="-252000" defTabSz="100800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64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</a:t>
            </a:r>
            <a:endParaRPr b="0" lang="ru-RU" sz="264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60000" indent="-252000" defTabSz="100800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21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</a:t>
            </a:r>
            <a:endParaRPr b="0" lang="ru-RU" sz="221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64000" indent="-252000" defTabSz="100800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979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Четвертый уровень</a:t>
            </a:r>
            <a:endParaRPr b="0" lang="ru-RU" sz="1979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268000" indent="-252000" defTabSz="100800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979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</a:t>
            </a:r>
            <a:endParaRPr b="0" lang="ru-RU" sz="1979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5412600" y="2012400"/>
            <a:ext cx="4543560" cy="479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52000" indent="-252000" defTabSz="1008000">
              <a:lnSpc>
                <a:spcPct val="90000"/>
              </a:lnSpc>
              <a:spcBef>
                <a:spcPts val="1103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08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308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56000" indent="-252000" defTabSz="100800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64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</a:t>
            </a:r>
            <a:endParaRPr b="0" lang="ru-RU" sz="264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60000" indent="-252000" defTabSz="100800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21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</a:t>
            </a:r>
            <a:endParaRPr b="0" lang="ru-RU" sz="221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64000" indent="-252000" defTabSz="100800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979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Четвертый уровень</a:t>
            </a:r>
            <a:endParaRPr b="0" lang="ru-RU" sz="1979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268000" indent="-252000" defTabSz="100800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979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</a:t>
            </a:r>
            <a:endParaRPr b="0" lang="ru-RU" sz="1979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dt" idx="16"/>
          </p:nvPr>
        </p:nvSpPr>
        <p:spPr>
          <a:xfrm>
            <a:off x="735120" y="7006680"/>
            <a:ext cx="2405160" cy="402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32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32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32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ftr" idx="17"/>
          </p:nvPr>
        </p:nvSpPr>
        <p:spPr>
          <a:xfrm>
            <a:off x="3541680" y="7006680"/>
            <a:ext cx="3608280" cy="402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sldNum" idx="18"/>
          </p:nvPr>
        </p:nvSpPr>
        <p:spPr>
          <a:xfrm>
            <a:off x="7551000" y="7006680"/>
            <a:ext cx="2405160" cy="402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32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725BF51-0AE6-426A-8454-BA00064362F1}" type="slidenum">
              <a:rPr b="0" lang="ru-RU" sz="132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32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Сравнение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Рисунок 6" descr=""/>
          <p:cNvPicPr/>
          <p:nvPr/>
        </p:nvPicPr>
        <p:blipFill>
          <a:blip r:embed="rId2"/>
          <a:stretch/>
        </p:blipFill>
        <p:spPr>
          <a:xfrm>
            <a:off x="1440" y="0"/>
            <a:ext cx="10688400" cy="7559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736560" y="402480"/>
            <a:ext cx="9221400" cy="1460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1008000">
              <a:lnSpc>
                <a:spcPct val="90000"/>
              </a:lnSpc>
              <a:buNone/>
            </a:pPr>
            <a:r>
              <a:rPr b="0" lang="ru-RU" sz="485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Образец заголовка</a:t>
            </a:r>
            <a:endParaRPr b="0" lang="ru-RU" sz="485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736560" y="1853280"/>
            <a:ext cx="4522680" cy="9079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1008000">
              <a:lnSpc>
                <a:spcPct val="90000"/>
              </a:lnSpc>
              <a:spcBef>
                <a:spcPts val="1103"/>
              </a:spcBef>
              <a:buNone/>
              <a:tabLst>
                <a:tab algn="l" pos="0"/>
              </a:tabLst>
            </a:pPr>
            <a:r>
              <a:rPr b="1" lang="ru-RU" sz="264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264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736560" y="2761560"/>
            <a:ext cx="4522680" cy="4061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52000" indent="-252000" defTabSz="1008000">
              <a:lnSpc>
                <a:spcPct val="90000"/>
              </a:lnSpc>
              <a:spcBef>
                <a:spcPts val="1103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08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308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56000" indent="-252000" defTabSz="100800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64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</a:t>
            </a:r>
            <a:endParaRPr b="0" lang="ru-RU" sz="264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60000" indent="-252000" defTabSz="100800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21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</a:t>
            </a:r>
            <a:endParaRPr b="0" lang="ru-RU" sz="221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64000" indent="-252000" defTabSz="100800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979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Четвертый уровень</a:t>
            </a:r>
            <a:endParaRPr b="0" lang="ru-RU" sz="1979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268000" indent="-252000" defTabSz="100800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979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</a:t>
            </a:r>
            <a:endParaRPr b="0" lang="ru-RU" sz="1979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5412600" y="1853280"/>
            <a:ext cx="4545000" cy="9079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1008000">
              <a:lnSpc>
                <a:spcPct val="90000"/>
              </a:lnSpc>
              <a:spcBef>
                <a:spcPts val="1103"/>
              </a:spcBef>
              <a:buNone/>
              <a:tabLst>
                <a:tab algn="l" pos="0"/>
              </a:tabLst>
            </a:pPr>
            <a:r>
              <a:rPr b="1" lang="ru-RU" sz="264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264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body"/>
          </p:nvPr>
        </p:nvSpPr>
        <p:spPr>
          <a:xfrm>
            <a:off x="5412600" y="2761560"/>
            <a:ext cx="4545000" cy="4061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52000" indent="-252000" defTabSz="1008000">
              <a:lnSpc>
                <a:spcPct val="90000"/>
              </a:lnSpc>
              <a:spcBef>
                <a:spcPts val="1103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08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308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56000" indent="-252000" defTabSz="100800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64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</a:t>
            </a:r>
            <a:endParaRPr b="0" lang="ru-RU" sz="264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60000" indent="-252000" defTabSz="100800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21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</a:t>
            </a:r>
            <a:endParaRPr b="0" lang="ru-RU" sz="221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64000" indent="-252000" defTabSz="100800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979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Четвертый уровень</a:t>
            </a:r>
            <a:endParaRPr b="0" lang="ru-RU" sz="1979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268000" indent="-252000" defTabSz="100800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979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</a:t>
            </a:r>
            <a:endParaRPr b="0" lang="ru-RU" sz="1979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 type="dt" idx="19"/>
          </p:nvPr>
        </p:nvSpPr>
        <p:spPr>
          <a:xfrm>
            <a:off x="735120" y="7006680"/>
            <a:ext cx="2405160" cy="402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32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32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32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 type="ftr" idx="20"/>
          </p:nvPr>
        </p:nvSpPr>
        <p:spPr>
          <a:xfrm>
            <a:off x="3541680" y="7006680"/>
            <a:ext cx="3608280" cy="402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PlaceHolder 8"/>
          <p:cNvSpPr>
            <a:spLocks noGrp="1"/>
          </p:cNvSpPr>
          <p:nvPr>
            <p:ph type="sldNum" idx="21"/>
          </p:nvPr>
        </p:nvSpPr>
        <p:spPr>
          <a:xfrm>
            <a:off x="7551000" y="7006680"/>
            <a:ext cx="2405160" cy="402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32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EB815F9-9D36-49B1-A7B3-E0049AA440A5}" type="slidenum">
              <a:rPr b="0" lang="ru-RU" sz="132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32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Только заголовок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Рисунок 6" descr=""/>
          <p:cNvPicPr/>
          <p:nvPr/>
        </p:nvPicPr>
        <p:blipFill>
          <a:blip r:embed="rId2"/>
          <a:stretch/>
        </p:blipFill>
        <p:spPr>
          <a:xfrm>
            <a:off x="1440" y="0"/>
            <a:ext cx="10688400" cy="7559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735120" y="402480"/>
            <a:ext cx="9221400" cy="1460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1008000">
              <a:lnSpc>
                <a:spcPct val="90000"/>
              </a:lnSpc>
              <a:buNone/>
            </a:pPr>
            <a:r>
              <a:rPr b="0" lang="ru-RU" sz="485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Образец заголовка</a:t>
            </a:r>
            <a:endParaRPr b="0" lang="ru-RU" sz="485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dt" idx="22"/>
          </p:nvPr>
        </p:nvSpPr>
        <p:spPr>
          <a:xfrm>
            <a:off x="735120" y="7006680"/>
            <a:ext cx="2405160" cy="402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32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32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32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ftr" idx="23"/>
          </p:nvPr>
        </p:nvSpPr>
        <p:spPr>
          <a:xfrm>
            <a:off x="3541680" y="7006680"/>
            <a:ext cx="3608280" cy="402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sldNum" idx="24"/>
          </p:nvPr>
        </p:nvSpPr>
        <p:spPr>
          <a:xfrm>
            <a:off x="7551000" y="7006680"/>
            <a:ext cx="2405160" cy="402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32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2E653E3-4243-41BA-B25A-653AF578014C}" type="slidenum">
              <a:rPr b="0" lang="ru-RU" sz="132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32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Пустой слайд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Рисунок 6" descr=""/>
          <p:cNvPicPr/>
          <p:nvPr/>
        </p:nvPicPr>
        <p:blipFill>
          <a:blip r:embed="rId2"/>
          <a:stretch/>
        </p:blipFill>
        <p:spPr>
          <a:xfrm>
            <a:off x="1440" y="0"/>
            <a:ext cx="10688400" cy="7559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" name="PlaceHolder 1"/>
          <p:cNvSpPr>
            <a:spLocks noGrp="1"/>
          </p:cNvSpPr>
          <p:nvPr>
            <p:ph type="dt" idx="25"/>
          </p:nvPr>
        </p:nvSpPr>
        <p:spPr>
          <a:xfrm>
            <a:off x="735120" y="7006680"/>
            <a:ext cx="2405160" cy="402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32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32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32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ftr" idx="26"/>
          </p:nvPr>
        </p:nvSpPr>
        <p:spPr>
          <a:xfrm>
            <a:off x="3541680" y="7006680"/>
            <a:ext cx="3608280" cy="402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sldNum" idx="27"/>
          </p:nvPr>
        </p:nvSpPr>
        <p:spPr>
          <a:xfrm>
            <a:off x="7551000" y="7006680"/>
            <a:ext cx="2405160" cy="402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32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D0CA93F-120B-4CBA-BB73-A2FDD08F777B}" type="slidenum">
              <a:rPr b="0" lang="ru-RU" sz="132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32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Box 4"/>
          <p:cNvSpPr/>
          <p:nvPr/>
        </p:nvSpPr>
        <p:spPr>
          <a:xfrm>
            <a:off x="249480" y="221760"/>
            <a:ext cx="9873000" cy="384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ru-RU" sz="1900" strike="noStrike" u="none">
                <a:solidFill>
                  <a:schemeClr val="dk1"/>
                </a:solidFill>
                <a:effectLst/>
                <a:uFillTx/>
                <a:latin typeface="Mulish"/>
              </a:rPr>
              <a:t>Календарно-тематический план курса «Россия – мои горизонты» 2026/27 уч. г.</a:t>
            </a:r>
            <a:endParaRPr b="0" lang="ru-RU" sz="1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Скругленный прямоугольник 5"/>
          <p:cNvSpPr/>
          <p:nvPr/>
        </p:nvSpPr>
        <p:spPr>
          <a:xfrm>
            <a:off x="329400" y="634680"/>
            <a:ext cx="296640" cy="272160"/>
          </a:xfrm>
          <a:prstGeom prst="roundRect">
            <a:avLst>
              <a:gd name="adj" fmla="val 16667"/>
            </a:avLst>
          </a:prstGeom>
          <a:solidFill>
            <a:srgbClr val="2dbd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1" name="Скругленный прямоугольник 6"/>
          <p:cNvSpPr/>
          <p:nvPr/>
        </p:nvSpPr>
        <p:spPr>
          <a:xfrm>
            <a:off x="698400" y="634680"/>
            <a:ext cx="1161000" cy="272160"/>
          </a:xfrm>
          <a:prstGeom prst="roundRect">
            <a:avLst>
              <a:gd name="adj" fmla="val 16667"/>
            </a:avLst>
          </a:prstGeom>
          <a:solidFill>
            <a:srgbClr val="2dbd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18000" bIns="18000" anchor="ctr">
            <a:no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chemeClr val="lt1"/>
                </a:solidFill>
                <a:effectLst/>
                <a:uFillTx/>
                <a:latin typeface="Mulish"/>
              </a:rPr>
              <a:t>Дата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Скругленный прямоугольник 7"/>
          <p:cNvSpPr/>
          <p:nvPr/>
        </p:nvSpPr>
        <p:spPr>
          <a:xfrm>
            <a:off x="1931760" y="634680"/>
            <a:ext cx="2577960" cy="272160"/>
          </a:xfrm>
          <a:prstGeom prst="roundRect">
            <a:avLst>
              <a:gd name="adj" fmla="val 16667"/>
            </a:avLst>
          </a:prstGeom>
          <a:solidFill>
            <a:srgbClr val="2dbd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18000" bIns="18000" anchor="ctr">
            <a:no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chemeClr val="lt1"/>
                </a:solidFill>
                <a:effectLst/>
                <a:uFillTx/>
                <a:latin typeface="Mulish"/>
              </a:rPr>
              <a:t>Вид занятия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Скругленный прямоугольник 8"/>
          <p:cNvSpPr/>
          <p:nvPr/>
        </p:nvSpPr>
        <p:spPr>
          <a:xfrm>
            <a:off x="4582080" y="634680"/>
            <a:ext cx="5785560" cy="272160"/>
          </a:xfrm>
          <a:prstGeom prst="roundRect">
            <a:avLst>
              <a:gd name="adj" fmla="val 16667"/>
            </a:avLst>
          </a:prstGeom>
          <a:solidFill>
            <a:srgbClr val="2dbd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18000" bIns="18000" anchor="ctr">
            <a:no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chemeClr val="lt1"/>
                </a:solidFill>
                <a:effectLst/>
                <a:uFillTx/>
                <a:latin typeface="Mulish"/>
              </a:rPr>
              <a:t>Тема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Скругленный прямоугольник 9"/>
          <p:cNvSpPr/>
          <p:nvPr/>
        </p:nvSpPr>
        <p:spPr>
          <a:xfrm rot="16200000">
            <a:off x="-304920" y="1609200"/>
            <a:ext cx="1645560" cy="376200"/>
          </a:xfrm>
          <a:prstGeom prst="roundRect">
            <a:avLst>
              <a:gd name="adj" fmla="val 16667"/>
            </a:avLst>
          </a:prstGeom>
          <a:gradFill rotWithShape="0">
            <a:gsLst>
              <a:gs pos="50000">
                <a:srgbClr val="f1f4f9"/>
              </a:gs>
              <a:gs pos="100000">
                <a:srgbClr val="ffffff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1200" strike="noStrike" u="none">
                <a:solidFill>
                  <a:schemeClr val="dk1"/>
                </a:solidFill>
                <a:effectLst/>
                <a:uFillTx/>
                <a:latin typeface="Mulish"/>
              </a:rPr>
              <a:t>сентябрь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Скругленный прямоугольник 10"/>
          <p:cNvSpPr/>
          <p:nvPr/>
        </p:nvSpPr>
        <p:spPr>
          <a:xfrm>
            <a:off x="698400" y="977400"/>
            <a:ext cx="1161000" cy="28764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2dbd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b">
            <a:noAutofit/>
          </a:bodyPr>
          <a:p>
            <a:pPr algn="ctr" defTabSz="914400">
              <a:lnSpc>
                <a:spcPct val="80000"/>
              </a:lnSpc>
            </a:pPr>
            <a:r>
              <a:rPr b="1" lang="en-US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03.09.2026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Скругленный прямоугольник 15"/>
          <p:cNvSpPr/>
          <p:nvPr/>
        </p:nvSpPr>
        <p:spPr>
          <a:xfrm>
            <a:off x="1932120" y="977400"/>
            <a:ext cx="2577240" cy="28764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2dbd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no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Установочное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Скругленный прямоугольник 16"/>
          <p:cNvSpPr/>
          <p:nvPr/>
        </p:nvSpPr>
        <p:spPr>
          <a:xfrm>
            <a:off x="4582080" y="977760"/>
            <a:ext cx="5785560" cy="28764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2dbd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no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Тема 1. Установочное занятие «Россия – мои горизонты» (1 час)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Скругленный прямоугольник 11"/>
          <p:cNvSpPr/>
          <p:nvPr/>
        </p:nvSpPr>
        <p:spPr>
          <a:xfrm>
            <a:off x="705600" y="1305720"/>
            <a:ext cx="1161000" cy="428040"/>
          </a:xfrm>
          <a:prstGeom prst="roundRect">
            <a:avLst>
              <a:gd name="adj" fmla="val 16667"/>
            </a:avLst>
          </a:prstGeom>
          <a:solidFill>
            <a:srgbClr val="efeb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en-US" sz="1200" strike="noStrike" u="none">
                <a:solidFill>
                  <a:srgbClr val="6e51bf"/>
                </a:solidFill>
                <a:effectLst/>
                <a:uFillTx/>
                <a:latin typeface="Mulish"/>
              </a:rPr>
              <a:t>10.09.2026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Скругленный прямоугольник 12"/>
          <p:cNvSpPr/>
          <p:nvPr/>
        </p:nvSpPr>
        <p:spPr>
          <a:xfrm>
            <a:off x="1931760" y="1301400"/>
            <a:ext cx="2577240" cy="427680"/>
          </a:xfrm>
          <a:prstGeom prst="roundRect">
            <a:avLst>
              <a:gd name="adj" fmla="val 16667"/>
            </a:avLst>
          </a:prstGeom>
          <a:solidFill>
            <a:srgbClr val="efeb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90000"/>
              </a:lnSpc>
            </a:pPr>
            <a:r>
              <a:rPr b="1" lang="ru-RU" sz="1200" strike="noStrike" u="none">
                <a:solidFill>
                  <a:srgbClr val="6e51bf"/>
                </a:solidFill>
                <a:effectLst/>
                <a:uFillTx/>
                <a:latin typeface="Mulish"/>
              </a:rPr>
              <a:t>Тематическое профориентационное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Скругленный прямоугольник 17"/>
          <p:cNvSpPr/>
          <p:nvPr/>
        </p:nvSpPr>
        <p:spPr>
          <a:xfrm>
            <a:off x="4582080" y="1306080"/>
            <a:ext cx="5784840" cy="427680"/>
          </a:xfrm>
          <a:prstGeom prst="roundRect">
            <a:avLst>
              <a:gd name="adj" fmla="val 16667"/>
            </a:avLst>
          </a:prstGeom>
          <a:solidFill>
            <a:srgbClr val="efeb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90000"/>
              </a:lnSpc>
            </a:pPr>
            <a:r>
              <a:rPr b="1" lang="ru-RU" sz="1200" strike="noStrike" u="none">
                <a:solidFill>
                  <a:srgbClr val="6e51bf"/>
                </a:solidFill>
                <a:effectLst/>
                <a:uFillTx/>
                <a:latin typeface="Mulish"/>
              </a:rPr>
              <a:t>Тема 2. Тематическое профориентационное занятие</a:t>
            </a:r>
            <a:br>
              <a:rPr sz="1200"/>
            </a:br>
            <a:r>
              <a:rPr b="1" lang="ru-RU" sz="1200" strike="noStrike" u="none">
                <a:solidFill>
                  <a:srgbClr val="6e51bf"/>
                </a:solidFill>
                <a:effectLst/>
                <a:uFillTx/>
                <a:latin typeface="Mulish"/>
              </a:rPr>
              <a:t>«Открой своё будущее» (1 час)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Скругленный прямоугольник 13"/>
          <p:cNvSpPr/>
          <p:nvPr/>
        </p:nvSpPr>
        <p:spPr>
          <a:xfrm>
            <a:off x="697320" y="1763280"/>
            <a:ext cx="1161000" cy="428040"/>
          </a:xfrm>
          <a:prstGeom prst="roundRect">
            <a:avLst>
              <a:gd name="adj" fmla="val 16667"/>
            </a:avLst>
          </a:prstGeom>
          <a:solidFill>
            <a:srgbClr val="efeb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6e51bf"/>
                </a:solidFill>
                <a:effectLst/>
                <a:uFillTx/>
                <a:latin typeface="Mulish"/>
              </a:rPr>
              <a:t>17</a:t>
            </a:r>
            <a:r>
              <a:rPr b="1" lang="en-US" sz="1200" strike="noStrike" u="none">
                <a:solidFill>
                  <a:srgbClr val="6e51bf"/>
                </a:solidFill>
                <a:effectLst/>
                <a:uFillTx/>
                <a:latin typeface="Mulish"/>
              </a:rPr>
              <a:t>.09.2026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Скругленный прямоугольник 14"/>
          <p:cNvSpPr/>
          <p:nvPr/>
        </p:nvSpPr>
        <p:spPr>
          <a:xfrm>
            <a:off x="1931760" y="1750320"/>
            <a:ext cx="2577240" cy="427680"/>
          </a:xfrm>
          <a:prstGeom prst="roundRect">
            <a:avLst>
              <a:gd name="adj" fmla="val 16667"/>
            </a:avLst>
          </a:prstGeom>
          <a:solidFill>
            <a:srgbClr val="efeb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90000"/>
              </a:lnSpc>
            </a:pPr>
            <a:r>
              <a:rPr b="1" lang="ru-RU" sz="1200" strike="noStrike" u="none">
                <a:solidFill>
                  <a:srgbClr val="6e51bf"/>
                </a:solidFill>
                <a:effectLst/>
                <a:uFillTx/>
                <a:latin typeface="Mulish"/>
              </a:rPr>
              <a:t>Тематическое профориентационное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Скругленный прямоугольник 18"/>
          <p:cNvSpPr/>
          <p:nvPr/>
        </p:nvSpPr>
        <p:spPr>
          <a:xfrm>
            <a:off x="4582080" y="1772640"/>
            <a:ext cx="5784840" cy="427680"/>
          </a:xfrm>
          <a:prstGeom prst="roundRect">
            <a:avLst>
              <a:gd name="adj" fmla="val 16667"/>
            </a:avLst>
          </a:prstGeom>
          <a:solidFill>
            <a:srgbClr val="efeb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90000"/>
              </a:lnSpc>
            </a:pPr>
            <a:r>
              <a:rPr b="1" lang="ru-RU" sz="1200" strike="noStrike" u="none">
                <a:solidFill>
                  <a:srgbClr val="6e51bf"/>
                </a:solidFill>
                <a:effectLst/>
                <a:uFillTx/>
                <a:latin typeface="Mulish"/>
              </a:rPr>
              <a:t>Тема 3. Тематическое профориентационное занятие</a:t>
            </a:r>
            <a:br>
              <a:rPr sz="1200"/>
            </a:br>
            <a:r>
              <a:rPr b="1" lang="ru-RU" sz="1200" strike="noStrike" u="none">
                <a:solidFill>
                  <a:srgbClr val="6e51bf"/>
                </a:solidFill>
                <a:effectLst/>
                <a:uFillTx/>
                <a:latin typeface="Mulish"/>
              </a:rPr>
              <a:t>«Познаю себя» (1 час)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Скругленный прямоугольник 24"/>
          <p:cNvSpPr/>
          <p:nvPr/>
        </p:nvSpPr>
        <p:spPr>
          <a:xfrm>
            <a:off x="1932120" y="2689920"/>
            <a:ext cx="257724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no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Отраслевое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Скругленный прямоугольник 25"/>
          <p:cNvSpPr/>
          <p:nvPr/>
        </p:nvSpPr>
        <p:spPr>
          <a:xfrm>
            <a:off x="698400" y="2690280"/>
            <a:ext cx="116100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no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01.10</a:t>
            </a:r>
            <a:r>
              <a:rPr b="1" lang="en-US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.2026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Скругленный прямоугольник 26"/>
          <p:cNvSpPr/>
          <p:nvPr/>
        </p:nvSpPr>
        <p:spPr>
          <a:xfrm>
            <a:off x="4581360" y="2710080"/>
            <a:ext cx="578484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no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Тема 5. Россия умная: педагогика и образование (1 час)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Скругленный прямоугольник 28"/>
          <p:cNvSpPr/>
          <p:nvPr/>
        </p:nvSpPr>
        <p:spPr>
          <a:xfrm>
            <a:off x="1932120" y="3048120"/>
            <a:ext cx="2577240" cy="3884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no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Отраслевое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Скругленный прямоугольник 29"/>
          <p:cNvSpPr/>
          <p:nvPr/>
        </p:nvSpPr>
        <p:spPr>
          <a:xfrm>
            <a:off x="698400" y="3048480"/>
            <a:ext cx="1161000" cy="3884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no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08.10</a:t>
            </a:r>
            <a:r>
              <a:rPr b="1" lang="en-US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.2026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Скругленный прямоугольник 30"/>
          <p:cNvSpPr/>
          <p:nvPr/>
        </p:nvSpPr>
        <p:spPr>
          <a:xfrm>
            <a:off x="4582080" y="3049920"/>
            <a:ext cx="5784840" cy="38700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no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Тема 6. Россия аграрная: высокотехнологичное сельское хозяйство</a:t>
            </a:r>
            <a:br>
              <a:rPr sz="1200"/>
            </a:b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(1 час)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Скругленный прямоугольник 32"/>
          <p:cNvSpPr/>
          <p:nvPr/>
        </p:nvSpPr>
        <p:spPr>
          <a:xfrm>
            <a:off x="1932120" y="3507120"/>
            <a:ext cx="257724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no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Отраслевое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Скругленный прямоугольник 33"/>
          <p:cNvSpPr/>
          <p:nvPr/>
        </p:nvSpPr>
        <p:spPr>
          <a:xfrm>
            <a:off x="698400" y="3507120"/>
            <a:ext cx="116100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no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15.10</a:t>
            </a:r>
            <a:r>
              <a:rPr b="1" lang="en-US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.2026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Скругленный прямоугольник 34"/>
          <p:cNvSpPr/>
          <p:nvPr/>
        </p:nvSpPr>
        <p:spPr>
          <a:xfrm>
            <a:off x="4582080" y="3507480"/>
            <a:ext cx="578484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no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Тема 7. Россия комфортная: энергетика (1 час)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Скругленный прямоугольник 36"/>
          <p:cNvSpPr/>
          <p:nvPr/>
        </p:nvSpPr>
        <p:spPr>
          <a:xfrm>
            <a:off x="1932120" y="3865320"/>
            <a:ext cx="2577240" cy="287640"/>
          </a:xfrm>
          <a:prstGeom prst="roundRect">
            <a:avLst>
              <a:gd name="adj" fmla="val 16667"/>
            </a:avLst>
          </a:prstGeom>
          <a:solidFill>
            <a:srgbClr val="e4ed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no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c61b8"/>
                </a:solidFill>
                <a:effectLst/>
                <a:uFillTx/>
                <a:latin typeface="Mulish"/>
              </a:rPr>
              <a:t>Практико-ориентированное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" name="Скругленный прямоугольник 37"/>
          <p:cNvSpPr/>
          <p:nvPr/>
        </p:nvSpPr>
        <p:spPr>
          <a:xfrm>
            <a:off x="698400" y="3865320"/>
            <a:ext cx="1161000" cy="287640"/>
          </a:xfrm>
          <a:prstGeom prst="roundRect">
            <a:avLst>
              <a:gd name="adj" fmla="val 16667"/>
            </a:avLst>
          </a:prstGeom>
          <a:solidFill>
            <a:srgbClr val="e4ed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no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c61b8"/>
                </a:solidFill>
                <a:effectLst/>
                <a:uFillTx/>
                <a:latin typeface="Mulish"/>
              </a:rPr>
              <a:t>22.10</a:t>
            </a:r>
            <a:r>
              <a:rPr b="1" lang="en-US" sz="1200" strike="noStrike" u="none">
                <a:solidFill>
                  <a:srgbClr val="2c61b8"/>
                </a:solidFill>
                <a:effectLst/>
                <a:uFillTx/>
                <a:latin typeface="Mulish"/>
              </a:rPr>
              <a:t>.2026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Скругленный прямоугольник 38"/>
          <p:cNvSpPr/>
          <p:nvPr/>
        </p:nvSpPr>
        <p:spPr>
          <a:xfrm>
            <a:off x="4582080" y="3865680"/>
            <a:ext cx="5784840" cy="287640"/>
          </a:xfrm>
          <a:prstGeom prst="roundRect">
            <a:avLst>
              <a:gd name="adj" fmla="val 16667"/>
            </a:avLst>
          </a:prstGeom>
          <a:solidFill>
            <a:srgbClr val="e4ed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no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c61b8"/>
                </a:solidFill>
                <a:effectLst/>
                <a:uFillTx/>
                <a:latin typeface="Mulish"/>
              </a:rPr>
              <a:t>Тема 8. Практико-ориентированное занятие (1 час)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Скругленный прямоугольник 44"/>
          <p:cNvSpPr/>
          <p:nvPr/>
        </p:nvSpPr>
        <p:spPr>
          <a:xfrm>
            <a:off x="1932120" y="4223160"/>
            <a:ext cx="2577240" cy="3884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no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Отраслевое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Скругленный прямоугольник 45"/>
          <p:cNvSpPr/>
          <p:nvPr/>
        </p:nvSpPr>
        <p:spPr>
          <a:xfrm>
            <a:off x="698400" y="4223520"/>
            <a:ext cx="1161000" cy="3884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no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05.11</a:t>
            </a:r>
            <a:r>
              <a:rPr b="1" lang="en-US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.2026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" name="Скругленный прямоугольник 46"/>
          <p:cNvSpPr/>
          <p:nvPr/>
        </p:nvSpPr>
        <p:spPr>
          <a:xfrm>
            <a:off x="4582080" y="4224240"/>
            <a:ext cx="5784840" cy="38700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no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Тема 9. Россия технологическая: инженерия и беспилотные системы</a:t>
            </a:r>
            <a:br>
              <a:rPr sz="1200"/>
            </a:b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(1 час)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Скругленный прямоугольник 52"/>
          <p:cNvSpPr/>
          <p:nvPr/>
        </p:nvSpPr>
        <p:spPr>
          <a:xfrm>
            <a:off x="1932120" y="4682160"/>
            <a:ext cx="257724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no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Отраслевое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" name="Скругленный прямоугольник 53"/>
          <p:cNvSpPr/>
          <p:nvPr/>
        </p:nvSpPr>
        <p:spPr>
          <a:xfrm>
            <a:off x="698400" y="4682160"/>
            <a:ext cx="116100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no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12</a:t>
            </a:r>
            <a:r>
              <a:rPr b="1" lang="en-US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.</a:t>
            </a: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11</a:t>
            </a:r>
            <a:r>
              <a:rPr b="1" lang="en-US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.2026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Скругленный прямоугольник 54"/>
          <p:cNvSpPr/>
          <p:nvPr/>
        </p:nvSpPr>
        <p:spPr>
          <a:xfrm>
            <a:off x="4582080" y="4681800"/>
            <a:ext cx="578484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no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Тема 10. Россия промышленная: добыча и переработка (1 час)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" name="Скругленный прямоугольник 56"/>
          <p:cNvSpPr/>
          <p:nvPr/>
        </p:nvSpPr>
        <p:spPr>
          <a:xfrm>
            <a:off x="1932120" y="5040360"/>
            <a:ext cx="257724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no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Отраслевое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Скругленный прямоугольник 57"/>
          <p:cNvSpPr/>
          <p:nvPr/>
        </p:nvSpPr>
        <p:spPr>
          <a:xfrm>
            <a:off x="698400" y="5040360"/>
            <a:ext cx="116100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no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19.11</a:t>
            </a:r>
            <a:r>
              <a:rPr b="1" lang="en-US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.2026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Скругленный прямоугольник 58"/>
          <p:cNvSpPr/>
          <p:nvPr/>
        </p:nvSpPr>
        <p:spPr>
          <a:xfrm>
            <a:off x="4582080" y="5040360"/>
            <a:ext cx="578484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no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Тема 11. Металлургия и химия Кузбасса (1 час)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Скругленный прямоугольник 64"/>
          <p:cNvSpPr/>
          <p:nvPr/>
        </p:nvSpPr>
        <p:spPr>
          <a:xfrm>
            <a:off x="1932120" y="5398560"/>
            <a:ext cx="2577240" cy="3884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no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Отраслевое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" name="Скругленный прямоугольник 65"/>
          <p:cNvSpPr/>
          <p:nvPr/>
        </p:nvSpPr>
        <p:spPr>
          <a:xfrm>
            <a:off x="698400" y="5398560"/>
            <a:ext cx="1161000" cy="3884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no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26.11</a:t>
            </a:r>
            <a:r>
              <a:rPr b="1" lang="en-US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.2026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" name="Скругленный прямоугольник 66"/>
          <p:cNvSpPr/>
          <p:nvPr/>
        </p:nvSpPr>
        <p:spPr>
          <a:xfrm>
            <a:off x="4582080" y="5398560"/>
            <a:ext cx="5784840" cy="38700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no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Тема 12. Энергетика и транспорт Кузбасса</a:t>
            </a:r>
            <a:br>
              <a:rPr sz="1200"/>
            </a:b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(1 час)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" name="Скругленный прямоугольник 68"/>
          <p:cNvSpPr/>
          <p:nvPr/>
        </p:nvSpPr>
        <p:spPr>
          <a:xfrm>
            <a:off x="1932120" y="5857560"/>
            <a:ext cx="257724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no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Отраслевое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Скругленный прямоугольник 69"/>
          <p:cNvSpPr/>
          <p:nvPr/>
        </p:nvSpPr>
        <p:spPr>
          <a:xfrm>
            <a:off x="698400" y="5857200"/>
            <a:ext cx="116100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no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03</a:t>
            </a:r>
            <a:r>
              <a:rPr b="1" lang="en-US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.</a:t>
            </a: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12</a:t>
            </a:r>
            <a:r>
              <a:rPr b="1" lang="en-US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.2026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" name="Скругленный прямоугольник 70"/>
          <p:cNvSpPr/>
          <p:nvPr/>
        </p:nvSpPr>
        <p:spPr>
          <a:xfrm>
            <a:off x="4582080" y="5856120"/>
            <a:ext cx="578484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no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Тема 13. Россия безопасная: национальная безопасность (1 час)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Скругленный прямоугольник 72"/>
          <p:cNvSpPr/>
          <p:nvPr/>
        </p:nvSpPr>
        <p:spPr>
          <a:xfrm>
            <a:off x="1932120" y="6215400"/>
            <a:ext cx="257724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no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Отраслевое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Скругленный прямоугольник 73"/>
          <p:cNvSpPr/>
          <p:nvPr/>
        </p:nvSpPr>
        <p:spPr>
          <a:xfrm>
            <a:off x="698400" y="6215400"/>
            <a:ext cx="116100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no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10.12</a:t>
            </a:r>
            <a:r>
              <a:rPr b="1" lang="en-US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.2026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Скругленный прямоугольник 74"/>
          <p:cNvSpPr/>
          <p:nvPr/>
        </p:nvSpPr>
        <p:spPr>
          <a:xfrm>
            <a:off x="4582080" y="6214680"/>
            <a:ext cx="578484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no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Тема 14. Здоровое питание и пищевые биотехнологии: профессии будущего (1 час)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Скругленный прямоугольник 76"/>
          <p:cNvSpPr/>
          <p:nvPr/>
        </p:nvSpPr>
        <p:spPr>
          <a:xfrm>
            <a:off x="1932120" y="6573600"/>
            <a:ext cx="2577240" cy="287640"/>
          </a:xfrm>
          <a:prstGeom prst="roundRect">
            <a:avLst>
              <a:gd name="adj" fmla="val 16667"/>
            </a:avLst>
          </a:prstGeom>
          <a:solidFill>
            <a:srgbClr val="e4ed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no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c61b8"/>
                </a:solidFill>
                <a:effectLst/>
                <a:uFillTx/>
                <a:latin typeface="Mulish"/>
              </a:rPr>
              <a:t>Практико-ориентированное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" name="Скругленный прямоугольник 77"/>
          <p:cNvSpPr/>
          <p:nvPr/>
        </p:nvSpPr>
        <p:spPr>
          <a:xfrm>
            <a:off x="698400" y="6573240"/>
            <a:ext cx="1161000" cy="287640"/>
          </a:xfrm>
          <a:prstGeom prst="roundRect">
            <a:avLst>
              <a:gd name="adj" fmla="val 16667"/>
            </a:avLst>
          </a:prstGeom>
          <a:solidFill>
            <a:srgbClr val="e4ed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no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c61b8"/>
                </a:solidFill>
                <a:effectLst/>
                <a:uFillTx/>
                <a:latin typeface="Mulish"/>
              </a:rPr>
              <a:t>17.12</a:t>
            </a:r>
            <a:r>
              <a:rPr b="1" lang="en-US" sz="1200" strike="noStrike" u="none">
                <a:solidFill>
                  <a:srgbClr val="2c61b8"/>
                </a:solidFill>
                <a:effectLst/>
                <a:uFillTx/>
                <a:latin typeface="Mulish"/>
              </a:rPr>
              <a:t>.2026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" name="Скругленный прямоугольник 78"/>
          <p:cNvSpPr/>
          <p:nvPr/>
        </p:nvSpPr>
        <p:spPr>
          <a:xfrm>
            <a:off x="4582080" y="6573240"/>
            <a:ext cx="5784840" cy="287640"/>
          </a:xfrm>
          <a:prstGeom prst="roundRect">
            <a:avLst>
              <a:gd name="adj" fmla="val 16667"/>
            </a:avLst>
          </a:prstGeom>
          <a:solidFill>
            <a:srgbClr val="e4ed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no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c61b8"/>
                </a:solidFill>
                <a:effectLst/>
                <a:uFillTx/>
                <a:latin typeface="Mulish"/>
              </a:rPr>
              <a:t>Тема 15. Практико-ориентированное занятие (1 час)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" name="Скругленный прямоугольник 80"/>
          <p:cNvSpPr/>
          <p:nvPr/>
        </p:nvSpPr>
        <p:spPr>
          <a:xfrm>
            <a:off x="698400" y="6931440"/>
            <a:ext cx="1161000" cy="428040"/>
          </a:xfrm>
          <a:prstGeom prst="roundRect">
            <a:avLst>
              <a:gd name="adj" fmla="val 16667"/>
            </a:avLst>
          </a:prstGeom>
          <a:solidFill>
            <a:srgbClr val="efeb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6e51bf"/>
                </a:solidFill>
                <a:effectLst/>
                <a:uFillTx/>
                <a:latin typeface="Mulish"/>
              </a:rPr>
              <a:t>24</a:t>
            </a:r>
            <a:r>
              <a:rPr b="1" lang="en-US" sz="1200" strike="noStrike" u="none">
                <a:solidFill>
                  <a:srgbClr val="6e51bf"/>
                </a:solidFill>
                <a:effectLst/>
                <a:uFillTx/>
                <a:latin typeface="Mulish"/>
              </a:rPr>
              <a:t>.</a:t>
            </a:r>
            <a:r>
              <a:rPr b="1" lang="ru-RU" sz="1200" strike="noStrike" u="none">
                <a:solidFill>
                  <a:srgbClr val="6e51bf"/>
                </a:solidFill>
                <a:effectLst/>
                <a:uFillTx/>
                <a:latin typeface="Mulish"/>
              </a:rPr>
              <a:t>12</a:t>
            </a:r>
            <a:r>
              <a:rPr b="1" lang="en-US" sz="1200" strike="noStrike" u="none">
                <a:solidFill>
                  <a:srgbClr val="6e51bf"/>
                </a:solidFill>
                <a:effectLst/>
                <a:uFillTx/>
                <a:latin typeface="Mulish"/>
              </a:rPr>
              <a:t>.2026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Скругленный прямоугольник 81"/>
          <p:cNvSpPr/>
          <p:nvPr/>
        </p:nvSpPr>
        <p:spPr>
          <a:xfrm>
            <a:off x="1932120" y="6931800"/>
            <a:ext cx="2577240" cy="427680"/>
          </a:xfrm>
          <a:prstGeom prst="roundRect">
            <a:avLst>
              <a:gd name="adj" fmla="val 16667"/>
            </a:avLst>
          </a:prstGeom>
          <a:solidFill>
            <a:srgbClr val="efeb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90000"/>
              </a:lnSpc>
            </a:pPr>
            <a:r>
              <a:rPr b="1" lang="ru-RU" sz="1200" strike="noStrike" u="none">
                <a:solidFill>
                  <a:srgbClr val="6e51bf"/>
                </a:solidFill>
                <a:effectLst/>
                <a:uFillTx/>
                <a:latin typeface="Mulish"/>
              </a:rPr>
              <a:t>Тематическое профориентационное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Скругленный прямоугольник 82"/>
          <p:cNvSpPr/>
          <p:nvPr/>
        </p:nvSpPr>
        <p:spPr>
          <a:xfrm>
            <a:off x="4582800" y="6931440"/>
            <a:ext cx="5784840" cy="428040"/>
          </a:xfrm>
          <a:prstGeom prst="roundRect">
            <a:avLst>
              <a:gd name="adj" fmla="val 16667"/>
            </a:avLst>
          </a:prstGeom>
          <a:solidFill>
            <a:srgbClr val="efeb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90000"/>
              </a:lnSpc>
            </a:pPr>
            <a:r>
              <a:rPr b="1" lang="ru-RU" sz="1200" strike="noStrike" u="none">
                <a:solidFill>
                  <a:srgbClr val="6e51bf"/>
                </a:solidFill>
                <a:effectLst/>
                <a:uFillTx/>
                <a:latin typeface="Mulish"/>
              </a:rPr>
              <a:t>Тема 16. Профориентационное занятие (1 час)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Скругленный прямоугольник 83"/>
          <p:cNvSpPr/>
          <p:nvPr/>
        </p:nvSpPr>
        <p:spPr>
          <a:xfrm rot="16200000">
            <a:off x="-213480" y="3233880"/>
            <a:ext cx="1462680" cy="376200"/>
          </a:xfrm>
          <a:prstGeom prst="roundRect">
            <a:avLst>
              <a:gd name="adj" fmla="val 16667"/>
            </a:avLst>
          </a:prstGeom>
          <a:gradFill rotWithShape="0">
            <a:gsLst>
              <a:gs pos="50000">
                <a:srgbClr val="f1f4f9"/>
              </a:gs>
              <a:gs pos="100000">
                <a:srgbClr val="ffffff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1200" strike="noStrike" u="none">
                <a:solidFill>
                  <a:schemeClr val="dk1"/>
                </a:solidFill>
                <a:effectLst/>
                <a:uFillTx/>
                <a:latin typeface="Mulish"/>
              </a:rPr>
              <a:t>октябрь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1" name="Скругленный прямоугольник 84"/>
          <p:cNvSpPr/>
          <p:nvPr/>
        </p:nvSpPr>
        <p:spPr>
          <a:xfrm rot="16200000">
            <a:off x="-263160" y="4816800"/>
            <a:ext cx="1562040" cy="376200"/>
          </a:xfrm>
          <a:prstGeom prst="roundRect">
            <a:avLst>
              <a:gd name="adj" fmla="val 16667"/>
            </a:avLst>
          </a:prstGeom>
          <a:gradFill rotWithShape="0">
            <a:gsLst>
              <a:gs pos="50000">
                <a:srgbClr val="f1f4f9"/>
              </a:gs>
              <a:gs pos="100000">
                <a:srgbClr val="ffffff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1200" strike="noStrike" u="none">
                <a:solidFill>
                  <a:schemeClr val="dk1"/>
                </a:solidFill>
                <a:effectLst/>
                <a:uFillTx/>
                <a:latin typeface="Mulish"/>
              </a:rPr>
              <a:t>ноябрь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" name="Скругленный прямоугольник 85"/>
          <p:cNvSpPr/>
          <p:nvPr/>
        </p:nvSpPr>
        <p:spPr>
          <a:xfrm rot="16200000">
            <a:off x="-234000" y="6419880"/>
            <a:ext cx="1503360" cy="376200"/>
          </a:xfrm>
          <a:prstGeom prst="roundRect">
            <a:avLst>
              <a:gd name="adj" fmla="val 16667"/>
            </a:avLst>
          </a:prstGeom>
          <a:gradFill rotWithShape="0">
            <a:gsLst>
              <a:gs pos="50000">
                <a:srgbClr val="f1f4f9"/>
              </a:gs>
              <a:gs pos="100000">
                <a:srgbClr val="ffffff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1200" strike="noStrike" u="none">
                <a:solidFill>
                  <a:schemeClr val="dk1"/>
                </a:solidFill>
                <a:effectLst/>
                <a:uFillTx/>
                <a:latin typeface="Mulish"/>
              </a:rPr>
              <a:t>декабрь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Скругленный прямоугольник 59"/>
          <p:cNvSpPr/>
          <p:nvPr/>
        </p:nvSpPr>
        <p:spPr>
          <a:xfrm>
            <a:off x="1931400" y="2220120"/>
            <a:ext cx="2577240" cy="427680"/>
          </a:xfrm>
          <a:prstGeom prst="roundRect">
            <a:avLst>
              <a:gd name="adj" fmla="val 16667"/>
            </a:avLst>
          </a:prstGeom>
          <a:solidFill>
            <a:srgbClr val="efeb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90000"/>
              </a:lnSpc>
            </a:pPr>
            <a:r>
              <a:rPr b="1" lang="ru-RU" sz="1200" strike="noStrike" u="none">
                <a:solidFill>
                  <a:srgbClr val="6e51bf"/>
                </a:solidFill>
                <a:effectLst/>
                <a:uFillTx/>
                <a:latin typeface="Mulish"/>
              </a:rPr>
              <a:t>Тематическое профориентационное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Скругленный прямоугольник 61"/>
          <p:cNvSpPr/>
          <p:nvPr/>
        </p:nvSpPr>
        <p:spPr>
          <a:xfrm>
            <a:off x="4581360" y="2331360"/>
            <a:ext cx="5784840" cy="243720"/>
          </a:xfrm>
          <a:prstGeom prst="roundRect">
            <a:avLst>
              <a:gd name="adj" fmla="val 16667"/>
            </a:avLst>
          </a:prstGeom>
          <a:solidFill>
            <a:srgbClr val="efeb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90000"/>
              </a:lnSpc>
            </a:pPr>
            <a:r>
              <a:rPr b="1" lang="ru-RU" sz="1200" strike="noStrike" u="none">
                <a:solidFill>
                  <a:srgbClr val="6e51bf"/>
                </a:solidFill>
                <a:effectLst/>
                <a:uFillTx/>
                <a:latin typeface="Mulish"/>
              </a:rPr>
              <a:t>Тема 4. Кузбасс – кузница эффективных кадров (1 час)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Скругленный прямоугольник 63"/>
          <p:cNvSpPr/>
          <p:nvPr/>
        </p:nvSpPr>
        <p:spPr>
          <a:xfrm>
            <a:off x="697320" y="2334240"/>
            <a:ext cx="1161000" cy="223560"/>
          </a:xfrm>
          <a:prstGeom prst="roundRect">
            <a:avLst>
              <a:gd name="adj" fmla="val 16667"/>
            </a:avLst>
          </a:prstGeom>
          <a:solidFill>
            <a:srgbClr val="efeb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6e51bf"/>
                </a:solidFill>
                <a:effectLst/>
                <a:uFillTx/>
                <a:latin typeface="Mulish"/>
              </a:rPr>
              <a:t>24</a:t>
            </a:r>
            <a:r>
              <a:rPr b="1" lang="en-US" sz="1200" strike="noStrike" u="none">
                <a:solidFill>
                  <a:srgbClr val="6e51bf"/>
                </a:solidFill>
                <a:effectLst/>
                <a:uFillTx/>
                <a:latin typeface="Mulish"/>
              </a:rPr>
              <a:t>.09.2026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Скругленный прямоугольник 9"/>
          <p:cNvSpPr/>
          <p:nvPr/>
        </p:nvSpPr>
        <p:spPr>
          <a:xfrm rot="16200000">
            <a:off x="-11160" y="1315080"/>
            <a:ext cx="1057680" cy="376200"/>
          </a:xfrm>
          <a:prstGeom prst="roundRect">
            <a:avLst>
              <a:gd name="adj" fmla="val 16667"/>
            </a:avLst>
          </a:prstGeom>
          <a:gradFill rotWithShape="0">
            <a:gsLst>
              <a:gs pos="50000">
                <a:srgbClr val="f1f4f9"/>
              </a:gs>
              <a:gs pos="100000">
                <a:srgbClr val="ffffff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1200" strike="noStrike" u="none">
                <a:solidFill>
                  <a:schemeClr val="dk1"/>
                </a:solidFill>
                <a:effectLst/>
                <a:uFillTx/>
                <a:latin typeface="Mulish"/>
              </a:rPr>
              <a:t>январь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" name="Скругленный прямоугольник 83"/>
          <p:cNvSpPr/>
          <p:nvPr/>
        </p:nvSpPr>
        <p:spPr>
          <a:xfrm rot="16200000">
            <a:off x="-138240" y="2555280"/>
            <a:ext cx="1312200" cy="376200"/>
          </a:xfrm>
          <a:prstGeom prst="roundRect">
            <a:avLst>
              <a:gd name="adj" fmla="val 16667"/>
            </a:avLst>
          </a:prstGeom>
          <a:gradFill rotWithShape="0">
            <a:gsLst>
              <a:gs pos="50000">
                <a:srgbClr val="f1f4f9"/>
              </a:gs>
              <a:gs pos="100000">
                <a:srgbClr val="ffffff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1200" strike="noStrike" u="none">
                <a:solidFill>
                  <a:schemeClr val="dk1"/>
                </a:solidFill>
                <a:effectLst/>
                <a:uFillTx/>
                <a:latin typeface="Mulish"/>
              </a:rPr>
              <a:t>февраль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Скругленный прямоугольник 84"/>
          <p:cNvSpPr/>
          <p:nvPr/>
        </p:nvSpPr>
        <p:spPr>
          <a:xfrm rot="16200000">
            <a:off x="-410040" y="5218200"/>
            <a:ext cx="1855440" cy="376200"/>
          </a:xfrm>
          <a:prstGeom prst="roundRect">
            <a:avLst>
              <a:gd name="adj" fmla="val 16667"/>
            </a:avLst>
          </a:prstGeom>
          <a:gradFill rotWithShape="0">
            <a:gsLst>
              <a:gs pos="50000">
                <a:srgbClr val="f1f4f9"/>
              </a:gs>
              <a:gs pos="100000">
                <a:srgbClr val="ffffff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1200" strike="noStrike" u="none">
                <a:solidFill>
                  <a:schemeClr val="dk1"/>
                </a:solidFill>
                <a:effectLst/>
                <a:uFillTx/>
                <a:latin typeface="Mulish"/>
              </a:rPr>
              <a:t>апрель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" name="Скругленный прямоугольник 85"/>
          <p:cNvSpPr/>
          <p:nvPr/>
        </p:nvSpPr>
        <p:spPr>
          <a:xfrm rot="16200000">
            <a:off x="31680" y="6685920"/>
            <a:ext cx="971280" cy="376200"/>
          </a:xfrm>
          <a:prstGeom prst="roundRect">
            <a:avLst>
              <a:gd name="adj" fmla="val 16667"/>
            </a:avLst>
          </a:prstGeom>
          <a:gradFill rotWithShape="0">
            <a:gsLst>
              <a:gs pos="50000">
                <a:srgbClr val="f1f4f9"/>
              </a:gs>
              <a:gs pos="100000">
                <a:srgbClr val="ffffff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1200" strike="noStrike" u="none">
                <a:solidFill>
                  <a:schemeClr val="dk1"/>
                </a:solidFill>
                <a:effectLst/>
                <a:uFillTx/>
                <a:latin typeface="Mulish"/>
              </a:rPr>
              <a:t>май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" name="Скругленный прямоугольник 143"/>
          <p:cNvSpPr/>
          <p:nvPr/>
        </p:nvSpPr>
        <p:spPr>
          <a:xfrm rot="16200000">
            <a:off x="32040" y="3751200"/>
            <a:ext cx="970920" cy="376200"/>
          </a:xfrm>
          <a:prstGeom prst="roundRect">
            <a:avLst>
              <a:gd name="adj" fmla="val 16667"/>
            </a:avLst>
          </a:prstGeom>
          <a:gradFill rotWithShape="0">
            <a:gsLst>
              <a:gs pos="50000">
                <a:srgbClr val="f1f4f9"/>
              </a:gs>
              <a:gs pos="100000">
                <a:srgbClr val="ffffff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1200" strike="noStrike" u="none">
                <a:solidFill>
                  <a:schemeClr val="dk1"/>
                </a:solidFill>
                <a:effectLst/>
                <a:uFillTx/>
                <a:latin typeface="Mulish"/>
              </a:rPr>
              <a:t>март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" name="TextBox 4"/>
          <p:cNvSpPr/>
          <p:nvPr/>
        </p:nvSpPr>
        <p:spPr>
          <a:xfrm>
            <a:off x="249480" y="221760"/>
            <a:ext cx="9873000" cy="384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ru-RU" sz="1900" strike="noStrike" u="none">
                <a:solidFill>
                  <a:schemeClr val="dk1"/>
                </a:solidFill>
                <a:effectLst/>
                <a:uFillTx/>
                <a:latin typeface="Mulish"/>
              </a:rPr>
              <a:t>Календарно-тематический план курса «Россия – мои горизонты» 2026/27 уч. г.</a:t>
            </a:r>
            <a:endParaRPr b="0" lang="ru-RU" sz="1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" name="Скругленный прямоугольник 5"/>
          <p:cNvSpPr/>
          <p:nvPr/>
        </p:nvSpPr>
        <p:spPr>
          <a:xfrm>
            <a:off x="329400" y="634680"/>
            <a:ext cx="296640" cy="272160"/>
          </a:xfrm>
          <a:prstGeom prst="roundRect">
            <a:avLst>
              <a:gd name="adj" fmla="val 16667"/>
            </a:avLst>
          </a:prstGeom>
          <a:solidFill>
            <a:srgbClr val="2dbd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3" name="Скругленный прямоугольник 6"/>
          <p:cNvSpPr/>
          <p:nvPr/>
        </p:nvSpPr>
        <p:spPr>
          <a:xfrm>
            <a:off x="698400" y="634680"/>
            <a:ext cx="1161000" cy="272160"/>
          </a:xfrm>
          <a:prstGeom prst="roundRect">
            <a:avLst>
              <a:gd name="adj" fmla="val 16667"/>
            </a:avLst>
          </a:prstGeom>
          <a:solidFill>
            <a:srgbClr val="2dbd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18000" bIns="18000" anchor="ctr">
            <a:no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chemeClr val="lt1"/>
                </a:solidFill>
                <a:effectLst/>
                <a:uFillTx/>
                <a:latin typeface="Mulish"/>
              </a:rPr>
              <a:t>Дата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4" name="Скругленный прямоугольник 7"/>
          <p:cNvSpPr/>
          <p:nvPr/>
        </p:nvSpPr>
        <p:spPr>
          <a:xfrm>
            <a:off x="1931760" y="634680"/>
            <a:ext cx="2577960" cy="272160"/>
          </a:xfrm>
          <a:prstGeom prst="roundRect">
            <a:avLst>
              <a:gd name="adj" fmla="val 16667"/>
            </a:avLst>
          </a:prstGeom>
          <a:solidFill>
            <a:srgbClr val="2dbd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18000" bIns="18000" anchor="ctr">
            <a:no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chemeClr val="lt1"/>
                </a:solidFill>
                <a:effectLst/>
                <a:uFillTx/>
                <a:latin typeface="Mulish"/>
              </a:rPr>
              <a:t>Вид занятия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" name="Скругленный прямоугольник 8"/>
          <p:cNvSpPr/>
          <p:nvPr/>
        </p:nvSpPr>
        <p:spPr>
          <a:xfrm>
            <a:off x="4582080" y="634680"/>
            <a:ext cx="5785560" cy="272160"/>
          </a:xfrm>
          <a:prstGeom prst="roundRect">
            <a:avLst>
              <a:gd name="adj" fmla="val 16667"/>
            </a:avLst>
          </a:prstGeom>
          <a:solidFill>
            <a:srgbClr val="2dbd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18000" bIns="18000" anchor="ctr">
            <a:no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chemeClr val="lt1"/>
                </a:solidFill>
                <a:effectLst/>
                <a:uFillTx/>
                <a:latin typeface="Mulish"/>
              </a:rPr>
              <a:t>Тема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6" name="Скругленный прямоугольник 11"/>
          <p:cNvSpPr/>
          <p:nvPr/>
        </p:nvSpPr>
        <p:spPr>
          <a:xfrm>
            <a:off x="698400" y="960840"/>
            <a:ext cx="1161000" cy="388440"/>
          </a:xfrm>
          <a:prstGeom prst="roundRect">
            <a:avLst>
              <a:gd name="adj" fmla="val 16667"/>
            </a:avLst>
          </a:prstGeom>
          <a:solidFill>
            <a:srgbClr val="efeb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en-US" sz="1200" strike="noStrike" u="none">
                <a:solidFill>
                  <a:srgbClr val="6e51bf"/>
                </a:solidFill>
                <a:effectLst/>
                <a:uFillTx/>
                <a:latin typeface="Mulish"/>
              </a:rPr>
              <a:t>1</a:t>
            </a:r>
            <a:r>
              <a:rPr b="1" lang="ru-RU" sz="1200" strike="noStrike" u="none">
                <a:solidFill>
                  <a:srgbClr val="6e51bf"/>
                </a:solidFill>
                <a:effectLst/>
                <a:uFillTx/>
                <a:latin typeface="Mulish"/>
              </a:rPr>
              <a:t>4</a:t>
            </a:r>
            <a:r>
              <a:rPr b="1" lang="en-US" sz="1200" strike="noStrike" u="none">
                <a:solidFill>
                  <a:srgbClr val="6e51bf"/>
                </a:solidFill>
                <a:effectLst/>
                <a:uFillTx/>
                <a:latin typeface="Mulish"/>
              </a:rPr>
              <a:t>.0</a:t>
            </a:r>
            <a:r>
              <a:rPr b="1" lang="ru-RU" sz="1200" strike="noStrike" u="none">
                <a:solidFill>
                  <a:srgbClr val="6e51bf"/>
                </a:solidFill>
                <a:effectLst/>
                <a:uFillTx/>
                <a:latin typeface="Mulish"/>
              </a:rPr>
              <a:t>1</a:t>
            </a:r>
            <a:r>
              <a:rPr b="1" lang="en-US" sz="1200" strike="noStrike" u="none">
                <a:solidFill>
                  <a:srgbClr val="6e51bf"/>
                </a:solidFill>
                <a:effectLst/>
                <a:uFillTx/>
                <a:latin typeface="Mulish"/>
              </a:rPr>
              <a:t>.202</a:t>
            </a:r>
            <a:r>
              <a:rPr b="1" lang="ru-RU" sz="1200" strike="noStrike" u="none">
                <a:solidFill>
                  <a:srgbClr val="6e51bf"/>
                </a:solidFill>
                <a:effectLst/>
                <a:uFillTx/>
                <a:latin typeface="Mulish"/>
              </a:rPr>
              <a:t>7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Скругленный прямоугольник 12"/>
          <p:cNvSpPr/>
          <p:nvPr/>
        </p:nvSpPr>
        <p:spPr>
          <a:xfrm>
            <a:off x="1932120" y="961200"/>
            <a:ext cx="2577240" cy="387000"/>
          </a:xfrm>
          <a:prstGeom prst="roundRect">
            <a:avLst>
              <a:gd name="adj" fmla="val 16667"/>
            </a:avLst>
          </a:prstGeom>
          <a:solidFill>
            <a:srgbClr val="efeb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6e51bf"/>
                </a:solidFill>
                <a:effectLst/>
                <a:uFillTx/>
                <a:latin typeface="Mulish"/>
              </a:rPr>
              <a:t>Тематическое профориентационное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" name="Скругленный прямоугольник 17"/>
          <p:cNvSpPr/>
          <p:nvPr/>
        </p:nvSpPr>
        <p:spPr>
          <a:xfrm>
            <a:off x="4582800" y="961200"/>
            <a:ext cx="5784840" cy="388440"/>
          </a:xfrm>
          <a:prstGeom prst="roundRect">
            <a:avLst>
              <a:gd name="adj" fmla="val 16667"/>
            </a:avLst>
          </a:prstGeom>
          <a:solidFill>
            <a:srgbClr val="efeb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6e51bf"/>
                </a:solidFill>
                <a:effectLst/>
                <a:uFillTx/>
                <a:latin typeface="Mulish"/>
              </a:rPr>
              <a:t>Тема 17. Профориентационное занятие (1 час)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9" name="Скругленный прямоугольник 36"/>
          <p:cNvSpPr/>
          <p:nvPr/>
        </p:nvSpPr>
        <p:spPr>
          <a:xfrm>
            <a:off x="1932120" y="3795120"/>
            <a:ext cx="2577240" cy="28764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2c61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c61b8"/>
                </a:solidFill>
                <a:effectLst/>
                <a:uFillTx/>
                <a:latin typeface="Mulish"/>
              </a:rPr>
              <a:t>Проектное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" name="Скругленный прямоугольник 37"/>
          <p:cNvSpPr/>
          <p:nvPr/>
        </p:nvSpPr>
        <p:spPr>
          <a:xfrm>
            <a:off x="698400" y="3795120"/>
            <a:ext cx="1161000" cy="28764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2c61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c61b8"/>
                </a:solidFill>
                <a:effectLst/>
                <a:uFillTx/>
                <a:latin typeface="Mulish"/>
              </a:rPr>
              <a:t>11.03.2027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" name="Скругленный прямоугольник 38"/>
          <p:cNvSpPr/>
          <p:nvPr/>
        </p:nvSpPr>
        <p:spPr>
          <a:xfrm>
            <a:off x="4582080" y="3795840"/>
            <a:ext cx="5784840" cy="28764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2c61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c61b8"/>
                </a:solidFill>
                <a:effectLst/>
                <a:uFillTx/>
                <a:latin typeface="Mulish"/>
              </a:rPr>
              <a:t>Тема 25. Проектное занятие: поговори с родителями (1 час)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Скругленный прямоугольник 72"/>
          <p:cNvSpPr/>
          <p:nvPr/>
        </p:nvSpPr>
        <p:spPr>
          <a:xfrm>
            <a:off x="1932120" y="4137120"/>
            <a:ext cx="257724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Отраслевое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" name="Скругленный прямоугольник 73"/>
          <p:cNvSpPr/>
          <p:nvPr/>
        </p:nvSpPr>
        <p:spPr>
          <a:xfrm>
            <a:off x="698400" y="4136760"/>
            <a:ext cx="116100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18.03.2027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Скругленный прямоугольник 74"/>
          <p:cNvSpPr/>
          <p:nvPr/>
        </p:nvSpPr>
        <p:spPr>
          <a:xfrm>
            <a:off x="4582080" y="4169880"/>
            <a:ext cx="5784840" cy="22356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Тема 26. Медицина и соцзащита в Кузбассе (1 час)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" name="Скругленный прямоугольник 76"/>
          <p:cNvSpPr/>
          <p:nvPr/>
        </p:nvSpPr>
        <p:spPr>
          <a:xfrm>
            <a:off x="1932120" y="5263200"/>
            <a:ext cx="2577240" cy="287640"/>
          </a:xfrm>
          <a:prstGeom prst="roundRect">
            <a:avLst>
              <a:gd name="adj" fmla="val 16667"/>
            </a:avLst>
          </a:prstGeom>
          <a:solidFill>
            <a:srgbClr val="e4ed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c61b8"/>
                </a:solidFill>
                <a:effectLst/>
                <a:uFillTx/>
                <a:latin typeface="Mulish"/>
              </a:rPr>
              <a:t>Практико-ориентированное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" name="Скругленный прямоугольник 77"/>
          <p:cNvSpPr/>
          <p:nvPr/>
        </p:nvSpPr>
        <p:spPr>
          <a:xfrm>
            <a:off x="698400" y="5262840"/>
            <a:ext cx="1161000" cy="287640"/>
          </a:xfrm>
          <a:prstGeom prst="roundRect">
            <a:avLst>
              <a:gd name="adj" fmla="val 16667"/>
            </a:avLst>
          </a:prstGeom>
          <a:solidFill>
            <a:srgbClr val="e4ed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c61b8"/>
                </a:solidFill>
                <a:effectLst/>
                <a:uFillTx/>
                <a:latin typeface="Mulish"/>
              </a:rPr>
              <a:t>15.04.2027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7" name="Скругленный прямоугольник 78"/>
          <p:cNvSpPr/>
          <p:nvPr/>
        </p:nvSpPr>
        <p:spPr>
          <a:xfrm>
            <a:off x="4582080" y="5262120"/>
            <a:ext cx="5784840" cy="287640"/>
          </a:xfrm>
          <a:prstGeom prst="roundRect">
            <a:avLst>
              <a:gd name="adj" fmla="val 16667"/>
            </a:avLst>
          </a:prstGeom>
          <a:solidFill>
            <a:srgbClr val="e4ed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c61b8"/>
                </a:solidFill>
                <a:effectLst/>
                <a:uFillTx/>
                <a:latin typeface="Mulish"/>
              </a:rPr>
              <a:t>Тема 29. Практико-ориентированное занятие (1 час)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8" name="Скругленный прямоугольник 80"/>
          <p:cNvSpPr/>
          <p:nvPr/>
        </p:nvSpPr>
        <p:spPr>
          <a:xfrm>
            <a:off x="698400" y="5946120"/>
            <a:ext cx="1161000" cy="388440"/>
          </a:xfrm>
          <a:prstGeom prst="roundRect">
            <a:avLst>
              <a:gd name="adj" fmla="val 16667"/>
            </a:avLst>
          </a:prstGeom>
          <a:solidFill>
            <a:srgbClr val="efeb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6e51bf"/>
                </a:solidFill>
                <a:effectLst/>
                <a:uFillTx/>
                <a:latin typeface="Mulish"/>
              </a:rPr>
              <a:t>29.04.2027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" name="Скругленный прямоугольник 81"/>
          <p:cNvSpPr/>
          <p:nvPr/>
        </p:nvSpPr>
        <p:spPr>
          <a:xfrm>
            <a:off x="1932120" y="5947200"/>
            <a:ext cx="2577240" cy="387000"/>
          </a:xfrm>
          <a:prstGeom prst="roundRect">
            <a:avLst>
              <a:gd name="adj" fmla="val 16667"/>
            </a:avLst>
          </a:prstGeom>
          <a:solidFill>
            <a:srgbClr val="efeb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6e51bf"/>
                </a:solidFill>
                <a:effectLst/>
                <a:uFillTx/>
                <a:latin typeface="Mulish"/>
              </a:rPr>
              <a:t>Тематическое профориентационное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0" name="Скругленный прямоугольник 82"/>
          <p:cNvSpPr/>
          <p:nvPr/>
        </p:nvSpPr>
        <p:spPr>
          <a:xfrm>
            <a:off x="4582800" y="5945760"/>
            <a:ext cx="5784840" cy="388440"/>
          </a:xfrm>
          <a:prstGeom prst="roundRect">
            <a:avLst>
              <a:gd name="adj" fmla="val 16667"/>
            </a:avLst>
          </a:prstGeom>
          <a:solidFill>
            <a:srgbClr val="efeb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6e51bf"/>
                </a:solidFill>
                <a:effectLst/>
                <a:uFillTx/>
                <a:latin typeface="Mulish"/>
              </a:rPr>
              <a:t>Тема 31. Профориентационное занятие (1 час)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1" name="Скругленный прямоугольник 62"/>
          <p:cNvSpPr/>
          <p:nvPr/>
        </p:nvSpPr>
        <p:spPr>
          <a:xfrm>
            <a:off x="1932120" y="1402200"/>
            <a:ext cx="257724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Отраслевое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2" name="Скругленный прямоугольник 63"/>
          <p:cNvSpPr/>
          <p:nvPr/>
        </p:nvSpPr>
        <p:spPr>
          <a:xfrm>
            <a:off x="698400" y="1403280"/>
            <a:ext cx="116100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21</a:t>
            </a:r>
            <a:r>
              <a:rPr b="1" lang="en-US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.0</a:t>
            </a: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1</a:t>
            </a:r>
            <a:r>
              <a:rPr b="1" lang="en-US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.202</a:t>
            </a: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7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3" name="Скругленный прямоугольник 67"/>
          <p:cNvSpPr/>
          <p:nvPr/>
        </p:nvSpPr>
        <p:spPr>
          <a:xfrm>
            <a:off x="4582080" y="1403640"/>
            <a:ext cx="578484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Тема 18. Россия профессиональная: государственная служба (1 час)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4" name="Скругленный прямоугольник 75"/>
          <p:cNvSpPr/>
          <p:nvPr/>
        </p:nvSpPr>
        <p:spPr>
          <a:xfrm>
            <a:off x="1932120" y="1744200"/>
            <a:ext cx="257724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Отраслевое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5" name="Скругленный прямоугольник 79"/>
          <p:cNvSpPr/>
          <p:nvPr/>
        </p:nvSpPr>
        <p:spPr>
          <a:xfrm>
            <a:off x="698400" y="1744920"/>
            <a:ext cx="116100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28.01.2027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6" name="Скругленный прямоугольник 86"/>
          <p:cNvSpPr/>
          <p:nvPr/>
        </p:nvSpPr>
        <p:spPr>
          <a:xfrm>
            <a:off x="4582080" y="1745280"/>
            <a:ext cx="578484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Тема 19. Россия комфортная: интернет и телекоммуникации (1 час)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7" name="Скругленный прямоугольник 88"/>
          <p:cNvSpPr/>
          <p:nvPr/>
        </p:nvSpPr>
        <p:spPr>
          <a:xfrm>
            <a:off x="1932120" y="2085840"/>
            <a:ext cx="257724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Отраслевое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8" name="Скругленный прямоугольник 89"/>
          <p:cNvSpPr/>
          <p:nvPr/>
        </p:nvSpPr>
        <p:spPr>
          <a:xfrm>
            <a:off x="698400" y="2086920"/>
            <a:ext cx="116100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04.02.2027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9" name="Скругленный прямоугольник 90"/>
          <p:cNvSpPr/>
          <p:nvPr/>
        </p:nvSpPr>
        <p:spPr>
          <a:xfrm>
            <a:off x="4582080" y="2087280"/>
            <a:ext cx="578484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Тема 20. Россия умная: биотехнологии и цифровизация науки (1 час)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0" name="Скругленный прямоугольник 92"/>
          <p:cNvSpPr/>
          <p:nvPr/>
        </p:nvSpPr>
        <p:spPr>
          <a:xfrm>
            <a:off x="1932120" y="2427840"/>
            <a:ext cx="257724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Отраслевое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1" name="Скругленный прямоугольник 93"/>
          <p:cNvSpPr/>
          <p:nvPr/>
        </p:nvSpPr>
        <p:spPr>
          <a:xfrm>
            <a:off x="698400" y="2428560"/>
            <a:ext cx="116100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11.02.2027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Скругленный прямоугольник 94"/>
          <p:cNvSpPr/>
          <p:nvPr/>
        </p:nvSpPr>
        <p:spPr>
          <a:xfrm>
            <a:off x="4582080" y="2428920"/>
            <a:ext cx="578484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Тема 21. Россия гостеприимная: индустрия туризма и сервиса (1 час)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3" name="Скругленный прямоугольник 96"/>
          <p:cNvSpPr/>
          <p:nvPr/>
        </p:nvSpPr>
        <p:spPr>
          <a:xfrm>
            <a:off x="1932120" y="2769480"/>
            <a:ext cx="257724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Отраслевое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4" name="Скругленный прямоугольник 97"/>
          <p:cNvSpPr/>
          <p:nvPr/>
        </p:nvSpPr>
        <p:spPr>
          <a:xfrm>
            <a:off x="698400" y="2770200"/>
            <a:ext cx="116100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18.02.2027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5" name="Скругленный прямоугольник 98"/>
          <p:cNvSpPr/>
          <p:nvPr/>
        </p:nvSpPr>
        <p:spPr>
          <a:xfrm>
            <a:off x="4582080" y="2770560"/>
            <a:ext cx="578484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Тема 22. Россия безопасная: Защитники Отечества (1 час)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6" name="Скругленный прямоугольник 100"/>
          <p:cNvSpPr/>
          <p:nvPr/>
        </p:nvSpPr>
        <p:spPr>
          <a:xfrm>
            <a:off x="1932120" y="3453480"/>
            <a:ext cx="257724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Отраслевое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7" name="Скругленный прямоугольник 101"/>
          <p:cNvSpPr/>
          <p:nvPr/>
        </p:nvSpPr>
        <p:spPr>
          <a:xfrm>
            <a:off x="698400" y="3453480"/>
            <a:ext cx="116100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04.03.2027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8" name="Скругленный прямоугольник 102"/>
          <p:cNvSpPr/>
          <p:nvPr/>
        </p:nvSpPr>
        <p:spPr>
          <a:xfrm>
            <a:off x="4582080" y="3454200"/>
            <a:ext cx="578484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Тема 24. Россия промышленная: машиностроение (1 час)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9" name="Скругленный прямоугольник 104"/>
          <p:cNvSpPr/>
          <p:nvPr/>
        </p:nvSpPr>
        <p:spPr>
          <a:xfrm>
            <a:off x="1932120" y="3111480"/>
            <a:ext cx="257724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Отраслевое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0" name="Скругленный прямоугольник 105"/>
          <p:cNvSpPr/>
          <p:nvPr/>
        </p:nvSpPr>
        <p:spPr>
          <a:xfrm>
            <a:off x="698400" y="3111840"/>
            <a:ext cx="116100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25.02.2027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1" name="Скругленный прямоугольник 106"/>
          <p:cNvSpPr/>
          <p:nvPr/>
        </p:nvSpPr>
        <p:spPr>
          <a:xfrm>
            <a:off x="4582080" y="3112560"/>
            <a:ext cx="578484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Тема 23. Россия творческая: креативная экономика (1 час)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2" name="Скругленный прямоугольник 108"/>
          <p:cNvSpPr/>
          <p:nvPr/>
        </p:nvSpPr>
        <p:spPr>
          <a:xfrm>
            <a:off x="1932120" y="4478760"/>
            <a:ext cx="2577240" cy="3884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Отраслевое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3" name="Скругленный прямоугольник 109"/>
          <p:cNvSpPr/>
          <p:nvPr/>
        </p:nvSpPr>
        <p:spPr>
          <a:xfrm>
            <a:off x="698400" y="4478400"/>
            <a:ext cx="1161000" cy="3884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01.04.2027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4" name="Скругленный прямоугольник 110"/>
          <p:cNvSpPr/>
          <p:nvPr/>
        </p:nvSpPr>
        <p:spPr>
          <a:xfrm>
            <a:off x="4582080" y="4479480"/>
            <a:ext cx="5784840" cy="38700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Тема 27. Цифровая экономика: информационные технологии и связь в Кузбассе (1 час)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5" name="Скругленный прямоугольник 112"/>
          <p:cNvSpPr/>
          <p:nvPr/>
        </p:nvSpPr>
        <p:spPr>
          <a:xfrm>
            <a:off x="1932120" y="4921560"/>
            <a:ext cx="257724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Отраслевое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6" name="Скругленный прямоугольник 113"/>
          <p:cNvSpPr/>
          <p:nvPr/>
        </p:nvSpPr>
        <p:spPr>
          <a:xfrm>
            <a:off x="698400" y="4920840"/>
            <a:ext cx="116100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08.04.2027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7" name="Скругленный прямоугольник 114"/>
          <p:cNvSpPr/>
          <p:nvPr/>
        </p:nvSpPr>
        <p:spPr>
          <a:xfrm>
            <a:off x="4582080" y="4920480"/>
            <a:ext cx="578484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Тема 28. Россия промышленная: космические технологии (1 час)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8" name="Скругленный прямоугольник 116"/>
          <p:cNvSpPr/>
          <p:nvPr/>
        </p:nvSpPr>
        <p:spPr>
          <a:xfrm>
            <a:off x="1932120" y="5605200"/>
            <a:ext cx="257724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Отраслевое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9" name="Скругленный прямоугольник 117"/>
          <p:cNvSpPr/>
          <p:nvPr/>
        </p:nvSpPr>
        <p:spPr>
          <a:xfrm>
            <a:off x="698400" y="5604480"/>
            <a:ext cx="116100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22.04.2027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0" name="Скругленный прямоугольник 118"/>
          <p:cNvSpPr/>
          <p:nvPr/>
        </p:nvSpPr>
        <p:spPr>
          <a:xfrm>
            <a:off x="4582080" y="5554440"/>
            <a:ext cx="5784840" cy="38700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Тема 30. Кузбасс технологический: беспилотные авиационные системы (БПЛА) (1 час)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1" name="Скругленный прямоугольник 124"/>
          <p:cNvSpPr/>
          <p:nvPr/>
        </p:nvSpPr>
        <p:spPr>
          <a:xfrm>
            <a:off x="1932120" y="6388200"/>
            <a:ext cx="257724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Отраслевое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2" name="Скругленный прямоугольник 125"/>
          <p:cNvSpPr/>
          <p:nvPr/>
        </p:nvSpPr>
        <p:spPr>
          <a:xfrm>
            <a:off x="698400" y="6388560"/>
            <a:ext cx="116100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06.05.2027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3" name="Скругленный прямоугольник 126"/>
          <p:cNvSpPr/>
          <p:nvPr/>
        </p:nvSpPr>
        <p:spPr>
          <a:xfrm>
            <a:off x="4582080" y="6388200"/>
            <a:ext cx="578484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Тема 32. Россия безопасная: военно-промышленный комплекс (1 час)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4" name="Скругленный прямоугольник 140"/>
          <p:cNvSpPr/>
          <p:nvPr/>
        </p:nvSpPr>
        <p:spPr>
          <a:xfrm>
            <a:off x="1932120" y="7071840"/>
            <a:ext cx="2577240" cy="28764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6e51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6e51bf"/>
                </a:solidFill>
                <a:effectLst/>
                <a:uFillTx/>
                <a:latin typeface="Mulish"/>
              </a:rPr>
              <a:t>Рефлексивное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5" name="Скругленный прямоугольник 141"/>
          <p:cNvSpPr/>
          <p:nvPr/>
        </p:nvSpPr>
        <p:spPr>
          <a:xfrm>
            <a:off x="698400" y="7071840"/>
            <a:ext cx="1161000" cy="28764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6e51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6e51bf"/>
                </a:solidFill>
                <a:effectLst/>
                <a:uFillTx/>
                <a:latin typeface="Mulish"/>
              </a:rPr>
              <a:t>25.05.2027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6" name="Скругленный прямоугольник 142"/>
          <p:cNvSpPr/>
          <p:nvPr/>
        </p:nvSpPr>
        <p:spPr>
          <a:xfrm>
            <a:off x="4582080" y="7071840"/>
            <a:ext cx="5784840" cy="28764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6e51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6e51bf"/>
                </a:solidFill>
                <a:effectLst/>
                <a:uFillTx/>
                <a:latin typeface="Mulish"/>
              </a:rPr>
              <a:t>Тема 34. Рефлексивное занятие (1 час)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7" name="Скругленный прямоугольник 65"/>
          <p:cNvSpPr/>
          <p:nvPr/>
        </p:nvSpPr>
        <p:spPr>
          <a:xfrm>
            <a:off x="698400" y="6761880"/>
            <a:ext cx="1161000" cy="22356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13.05.2027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8" name="Скругленный прямоугольник 66"/>
          <p:cNvSpPr/>
          <p:nvPr/>
        </p:nvSpPr>
        <p:spPr>
          <a:xfrm>
            <a:off x="1931760" y="6734520"/>
            <a:ext cx="2577240" cy="28764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Отраслевое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9" name="Скругленный прямоугольник 68"/>
          <p:cNvSpPr/>
          <p:nvPr/>
        </p:nvSpPr>
        <p:spPr>
          <a:xfrm>
            <a:off x="4582080" y="6687720"/>
            <a:ext cx="5784840" cy="387000"/>
          </a:xfrm>
          <a:prstGeom prst="roundRect">
            <a:avLst>
              <a:gd name="adj" fmla="val 16667"/>
            </a:avLst>
          </a:prstGeom>
          <a:solidFill>
            <a:srgbClr val="e0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" rIns="36000" tIns="36000" bIns="18000" anchor="ctr">
            <a:spAutoFit/>
          </a:bodyPr>
          <a:p>
            <a:pPr algn="ctr" defTabSz="914400">
              <a:lnSpc>
                <a:spcPct val="80000"/>
              </a:lnSpc>
            </a:pPr>
            <a:r>
              <a:rPr b="1" lang="ru-RU" sz="1200" strike="noStrike" u="none">
                <a:solidFill>
                  <a:srgbClr val="2e9c57"/>
                </a:solidFill>
                <a:effectLst/>
                <a:uFillTx/>
                <a:latin typeface="Mulish"/>
              </a:rPr>
              <a:t>Тема 33. Аграрная и перерабатывающая промышленность Кузбасса (1 час)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Тема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259</TotalTime>
  <Application>LibreOffice/25.2.6.2$Linux_X86_64 LibreOffice_project/520$Build-2</Application>
  <AppVersion>15.0000</AppVersion>
  <Words>464</Words>
  <Paragraphs>119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2026-08-12T09:18:17Z</dcterms:created>
  <dc:creator>Анна Э. Шемахина</dc:creator>
  <dc:description/>
  <dc:language>ru-RU</dc:language>
  <cp:lastModifiedBy/>
  <dcterms:modified xsi:type="dcterms:W3CDTF">2026-08-13T16:09:36Z</dcterms:modified>
  <cp:revision>16</cp:revision>
  <dc:subject/>
  <dc:title>Презентация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Произвольный</vt:lpwstr>
  </property>
  <property fmtid="{D5CDD505-2E9C-101B-9397-08002B2CF9AE}" pid="3" name="Slides">
    <vt:i4>2</vt:i4>
  </property>
</Properties>
</file>