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90D"/>
    <a:srgbClr val="C75313"/>
    <a:srgbClr val="663300"/>
    <a:srgbClr val="692A07"/>
    <a:srgbClr val="582A04"/>
    <a:srgbClr val="8915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3AE65-7D61-4E17-9E34-D19C41F9D3B3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BA305-9773-4899-A67F-D27922BB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A305-9773-4899-A67F-D27922BBA0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A961-E17F-4151-A1ED-EB3185B4A15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2D8B-295E-4491-A814-A55A9D95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зница лого конкурса1.jpg"/>
          <p:cNvPicPr>
            <a:picLocks noChangeAspect="1"/>
          </p:cNvPicPr>
          <p:nvPr/>
        </p:nvPicPr>
        <p:blipFill>
          <a:blip r:embed="rId3" cstate="print"/>
          <a:srcRect l="12600" t="23100" r="18101" b="12851"/>
          <a:stretch>
            <a:fillRect/>
          </a:stretch>
        </p:blipFill>
        <p:spPr>
          <a:xfrm>
            <a:off x="1979712" y="1052736"/>
            <a:ext cx="4752528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5544616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89390D"/>
                </a:solidFill>
              </a:rPr>
              <a:t>Администрация города Новокузнецка</a:t>
            </a:r>
            <a:endParaRPr lang="ru-RU" sz="2800" dirty="0">
              <a:solidFill>
                <a:srgbClr val="89390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89390D"/>
                </a:solidFill>
              </a:rPr>
              <a:t>2020</a:t>
            </a:r>
          </a:p>
        </p:txBody>
      </p:sp>
      <p:pic>
        <p:nvPicPr>
          <p:cNvPr id="4" name="Picture 4" descr="C:\Users\user.NACHUPR\Downloads\4-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517252" cy="84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«Гражданское участие».</a:t>
            </a:r>
            <a:r>
              <a:rPr lang="ru-RU" dirty="0">
                <a:solidFill>
                  <a:srgbClr val="89390D"/>
                </a:solidFill>
              </a:rPr>
              <a:t> 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активизация, сплочение инициативных групп, местных сообществ, территориального общественного самоуправления(ТОС) для вовлечения их в реализацию общественно полезных инициатив с целью долгосрочного развития своих территорий; развитие материальной базы ТОС.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r>
              <a:rPr lang="ru-RU" dirty="0" smtClean="0">
                <a:solidFill>
                  <a:srgbClr val="89390D"/>
                </a:solidFill>
              </a:rPr>
              <a:t/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 </a:t>
            </a:r>
            <a:r>
              <a:rPr lang="ru-RU" dirty="0">
                <a:solidFill>
                  <a:srgbClr val="89390D"/>
                </a:solidFill>
              </a:rPr>
              <a:t>300 тысяч рублей</a:t>
            </a:r>
            <a:r>
              <a:rPr lang="ru-RU" sz="2400" dirty="0" smtClean="0">
                <a:solidFill>
                  <a:srgbClr val="692A07"/>
                </a:solidFill>
              </a:rPr>
              <a:t/>
            </a:r>
            <a:br>
              <a:rPr lang="ru-RU" sz="2400" dirty="0" smtClean="0">
                <a:solidFill>
                  <a:srgbClr val="692A07"/>
                </a:solidFill>
              </a:rPr>
            </a:b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</a:t>
            </a:r>
            <a:r>
              <a:rPr lang="ru-RU" b="1" dirty="0" err="1">
                <a:solidFill>
                  <a:srgbClr val="89390D"/>
                </a:solidFill>
              </a:rPr>
              <a:t>Эко-город</a:t>
            </a:r>
            <a:r>
              <a:rPr lang="ru-RU" b="1" dirty="0">
                <a:solidFill>
                  <a:srgbClr val="89390D"/>
                </a:solidFill>
              </a:rPr>
              <a:t>».</a:t>
            </a:r>
            <a:r>
              <a:rPr lang="ru-RU" dirty="0">
                <a:solidFill>
                  <a:srgbClr val="89390D"/>
                </a:solidFill>
              </a:rPr>
              <a:t> 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создание комплексной системы участия общественных инициатив в осуществлении охраны окружающей среды, защиты животных и экологического воспитания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r>
              <a:rPr lang="ru-RU" dirty="0" smtClean="0">
                <a:solidFill>
                  <a:srgbClr val="89390D"/>
                </a:solidFill>
              </a:rPr>
              <a:t/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250 </a:t>
            </a:r>
            <a:r>
              <a:rPr lang="ru-RU" dirty="0">
                <a:solidFill>
                  <a:srgbClr val="89390D"/>
                </a:solidFill>
              </a:rPr>
              <a:t>тысяч рублей</a:t>
            </a:r>
            <a:endParaRPr lang="ru-RU" sz="2600" dirty="0">
              <a:solidFill>
                <a:srgbClr val="8939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«Гражданский университет».</a:t>
            </a:r>
            <a:r>
              <a:rPr lang="ru-RU" dirty="0">
                <a:solidFill>
                  <a:srgbClr val="89390D"/>
                </a:solidFill>
              </a:rPr>
              <a:t> 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повышение профессиональных компетенций некоммерческих организаций, информационное, аналитическое сопровождение некоммерческих организаций.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r>
              <a:rPr lang="ru-RU" dirty="0" smtClean="0">
                <a:solidFill>
                  <a:srgbClr val="89390D"/>
                </a:solidFill>
              </a:rPr>
              <a:t/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250 </a:t>
            </a:r>
            <a:r>
              <a:rPr lang="ru-RU" dirty="0">
                <a:solidFill>
                  <a:srgbClr val="89390D"/>
                </a:solidFill>
              </a:rPr>
              <a:t>тысяч рублей</a:t>
            </a:r>
            <a:endParaRPr lang="ru-RU" sz="2600" dirty="0">
              <a:solidFill>
                <a:srgbClr val="8939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«Спортивный город».</a:t>
            </a:r>
            <a:r>
              <a:rPr lang="ru-RU" dirty="0">
                <a:solidFill>
                  <a:srgbClr val="89390D"/>
                </a:solidFill>
              </a:rPr>
              <a:t> </a:t>
            </a:r>
          </a:p>
          <a:p>
            <a:r>
              <a:rPr lang="ru-RU" dirty="0">
                <a:solidFill>
                  <a:srgbClr val="89390D"/>
                </a:solidFill>
              </a:rPr>
              <a:t>Направление: создание условий для развития и пропаганды здорового образа жизни, обустройство спортивных и оздоровительных площадок, проведение спортивных мероприятий, привлекающих разные категории населения к активному, здоровому досугу.</a:t>
            </a: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r>
              <a:rPr lang="ru-RU" dirty="0" smtClean="0">
                <a:solidFill>
                  <a:srgbClr val="89390D"/>
                </a:solidFill>
              </a:rPr>
              <a:t/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 </a:t>
            </a:r>
            <a:r>
              <a:rPr lang="ru-RU" dirty="0">
                <a:solidFill>
                  <a:srgbClr val="89390D"/>
                </a:solidFill>
              </a:rPr>
              <a:t>150 тысяч рублей</a:t>
            </a:r>
            <a:endParaRPr lang="ru-RU" sz="2600" dirty="0">
              <a:solidFill>
                <a:srgbClr val="8939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9390D"/>
                </a:solidFill>
              </a:rPr>
              <a:t>Заявки принимаются по адресу: </a:t>
            </a:r>
            <a:endParaRPr lang="ru-RU" dirty="0">
              <a:solidFill>
                <a:srgbClr val="89390D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89390D"/>
                </a:solidFill>
              </a:rPr>
              <a:t>    654080</a:t>
            </a:r>
            <a:r>
              <a:rPr lang="ru-RU" b="1" dirty="0">
                <a:solidFill>
                  <a:srgbClr val="89390D"/>
                </a:solidFill>
              </a:rPr>
              <a:t>, город Новокузнецк, </a:t>
            </a:r>
            <a:r>
              <a:rPr lang="ru-RU" b="1" dirty="0" smtClean="0">
                <a:solidFill>
                  <a:srgbClr val="89390D"/>
                </a:solidFill>
              </a:rPr>
              <a:t>ул.Кирова</a:t>
            </a:r>
            <a:r>
              <a:rPr lang="ru-RU" b="1" dirty="0">
                <a:solidFill>
                  <a:srgbClr val="89390D"/>
                </a:solidFill>
              </a:rPr>
              <a:t>, д. 71, </a:t>
            </a:r>
            <a:r>
              <a:rPr lang="ru-RU" b="1" dirty="0" err="1">
                <a:solidFill>
                  <a:srgbClr val="89390D"/>
                </a:solidFill>
              </a:rPr>
              <a:t>каб</a:t>
            </a:r>
            <a:r>
              <a:rPr lang="ru-RU" b="1" dirty="0">
                <a:solidFill>
                  <a:srgbClr val="89390D"/>
                </a:solidFill>
              </a:rPr>
              <a:t>. 526</a:t>
            </a:r>
            <a:r>
              <a:rPr lang="ru-RU" dirty="0">
                <a:solidFill>
                  <a:srgbClr val="89390D"/>
                </a:solidFill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rgbClr val="89390D"/>
                </a:solidFill>
              </a:rPr>
              <a:t> </a:t>
            </a:r>
          </a:p>
          <a:p>
            <a:r>
              <a:rPr lang="ru-RU" dirty="0">
                <a:solidFill>
                  <a:srgbClr val="89390D"/>
                </a:solidFill>
              </a:rPr>
              <a:t>По вопросам участия в конкурсе работает «Горячая линия»:   </a:t>
            </a:r>
            <a:endParaRPr lang="ru-RU" dirty="0" smtClean="0">
              <a:solidFill>
                <a:srgbClr val="89390D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89390D"/>
                </a:solidFill>
              </a:rPr>
              <a:t> </a:t>
            </a:r>
            <a:r>
              <a:rPr lang="ru-RU" dirty="0" smtClean="0">
                <a:solidFill>
                  <a:srgbClr val="89390D"/>
                </a:solidFill>
              </a:rPr>
              <a:t>   321-557</a:t>
            </a:r>
            <a:r>
              <a:rPr lang="ru-RU" dirty="0">
                <a:solidFill>
                  <a:srgbClr val="89390D"/>
                </a:solidFill>
              </a:rPr>
              <a:t>, 321-640, </a:t>
            </a:r>
            <a:r>
              <a:rPr lang="ru-RU" dirty="0" smtClean="0">
                <a:solidFill>
                  <a:srgbClr val="89390D"/>
                </a:solidFill>
              </a:rPr>
              <a:t>321-681</a:t>
            </a:r>
            <a:endParaRPr lang="ru-RU" dirty="0">
              <a:solidFill>
                <a:srgbClr val="89390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389" t="51193" r="55912" b="34648"/>
          <a:stretch>
            <a:fillRect/>
          </a:stretch>
        </p:blipFill>
        <p:spPr bwMode="auto">
          <a:xfrm>
            <a:off x="899592" y="4509120"/>
            <a:ext cx="4680520" cy="198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D:\ИЗОБРАЖЕНИЯ\КУЗНИЦА КОНКУРС ПЛА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5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6491064" cy="55774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89390D"/>
                </a:solidFill>
              </a:rPr>
              <a:t>Нормативные правовые акты: </a:t>
            </a:r>
          </a:p>
          <a:p>
            <a:pPr>
              <a:buNone/>
            </a:pPr>
            <a:endParaRPr lang="ru-RU" dirty="0" smtClean="0">
              <a:solidFill>
                <a:srgbClr val="89390D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89390D"/>
                </a:solidFill>
              </a:rPr>
              <a:t>Постановление администрации города Новокузнецка от 31.10.2019 № 182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89390D"/>
                </a:solidFill>
              </a:rPr>
              <a:t>«Об утверждении Порядка предоставления из бюджета Новокузнецкого городского округа субсидии социально ориентированным некоммерческим организациям на реализацию проектов, направленных на решение вопросов местного значения и развитие гражданского общества в Новокузнецком городском округе»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89390D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89390D"/>
                </a:solidFill>
              </a:rPr>
              <a:t>Распоряжение администрации города Новокузнецка от 13.07.2020 №958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89390D"/>
                </a:solidFill>
              </a:rPr>
              <a:t>«О проведении открытого конкурса проектов «Новокузнецк - кузница общественных инициатив» среди  социально ориентированных некоммерческих организаций» </a:t>
            </a:r>
            <a:endParaRPr lang="ru-RU" dirty="0">
              <a:solidFill>
                <a:srgbClr val="8939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89390D"/>
                </a:solidFill>
              </a:rPr>
              <a:t>Основные этапы: </a:t>
            </a:r>
          </a:p>
          <a:p>
            <a:pPr marL="0" indent="0">
              <a:buNone/>
            </a:pPr>
            <a:endParaRPr lang="ru-RU" sz="2600" dirty="0" smtClean="0">
              <a:solidFill>
                <a:srgbClr val="89390D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дата начала приема заявок – </a:t>
            </a:r>
            <a:r>
              <a:rPr lang="ru-RU" sz="2400" b="1" dirty="0" smtClean="0">
                <a:solidFill>
                  <a:srgbClr val="89390D"/>
                </a:solidFill>
              </a:rPr>
              <a:t>27 июля</a:t>
            </a:r>
            <a:endParaRPr lang="ru-RU" sz="2400" dirty="0">
              <a:solidFill>
                <a:srgbClr val="89390D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дата окончания приема заявок –</a:t>
            </a:r>
            <a:r>
              <a:rPr lang="ru-RU" sz="2400" b="1" dirty="0" smtClean="0">
                <a:solidFill>
                  <a:srgbClr val="89390D"/>
                </a:solidFill>
              </a:rPr>
              <a:t>15 сентября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объявление результатов конкурса </a:t>
            </a:r>
            <a:r>
              <a:rPr lang="ru-RU" sz="2400" b="1" dirty="0" smtClean="0">
                <a:solidFill>
                  <a:srgbClr val="89390D"/>
                </a:solidFill>
              </a:rPr>
              <a:t>до 30 октября</a:t>
            </a:r>
            <a:endParaRPr lang="ru-RU" sz="2400" b="1" dirty="0">
              <a:solidFill>
                <a:srgbClr val="89390D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заключение соглашений </a:t>
            </a:r>
            <a:r>
              <a:rPr lang="ru-RU" sz="2400" b="1" dirty="0" smtClean="0">
                <a:solidFill>
                  <a:srgbClr val="89390D"/>
                </a:solidFill>
              </a:rPr>
              <a:t>до 30 ноября</a:t>
            </a:r>
            <a:endParaRPr lang="ru-RU" sz="2400" dirty="0" smtClean="0">
              <a:solidFill>
                <a:srgbClr val="89390D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консультирование </a:t>
            </a:r>
            <a:r>
              <a:rPr lang="ru-RU" sz="2400" dirty="0">
                <a:solidFill>
                  <a:srgbClr val="89390D"/>
                </a:solidFill>
              </a:rPr>
              <a:t>по подготовке </a:t>
            </a:r>
            <a:r>
              <a:rPr lang="ru-RU" sz="2400" dirty="0" smtClean="0">
                <a:solidFill>
                  <a:srgbClr val="89390D"/>
                </a:solidFill>
              </a:rPr>
              <a:t>проектов,     образовательные мероприятия по конкурсу: </a:t>
            </a:r>
          </a:p>
          <a:p>
            <a:pPr marL="0" indent="0">
              <a:buNone/>
            </a:pPr>
            <a:r>
              <a:rPr lang="ru-RU" sz="2400" b="1" smtClean="0">
                <a:solidFill>
                  <a:srgbClr val="89390D"/>
                </a:solidFill>
              </a:rPr>
              <a:t>с 15 </a:t>
            </a:r>
            <a:r>
              <a:rPr lang="ru-RU" sz="2400" b="1" dirty="0">
                <a:solidFill>
                  <a:srgbClr val="89390D"/>
                </a:solidFill>
              </a:rPr>
              <a:t>августа </a:t>
            </a:r>
            <a:r>
              <a:rPr lang="ru-RU" sz="2400" b="1" dirty="0" smtClean="0">
                <a:solidFill>
                  <a:srgbClr val="89390D"/>
                </a:solidFill>
              </a:rPr>
              <a:t>по </a:t>
            </a:r>
            <a:r>
              <a:rPr lang="ru-RU" sz="2400" b="1" dirty="0">
                <a:solidFill>
                  <a:srgbClr val="89390D"/>
                </a:solidFill>
              </a:rPr>
              <a:t>15 </a:t>
            </a:r>
            <a:r>
              <a:rPr lang="ru-RU" sz="2400" b="1" dirty="0" smtClean="0">
                <a:solidFill>
                  <a:srgbClr val="89390D"/>
                </a:solidFill>
              </a:rPr>
              <a:t>сентября</a:t>
            </a:r>
          </a:p>
          <a:p>
            <a:pPr marL="0" indent="0">
              <a:buNone/>
            </a:pPr>
            <a:endParaRPr lang="ru-RU" sz="2400" dirty="0" smtClean="0">
              <a:solidFill>
                <a:srgbClr val="89390D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89390D"/>
                </a:solidFill>
              </a:rPr>
              <a:t>Срок реализации проектов – </a:t>
            </a:r>
            <a:r>
              <a:rPr lang="ru-RU" sz="2400" b="1" dirty="0" smtClean="0">
                <a:solidFill>
                  <a:srgbClr val="89390D"/>
                </a:solidFill>
              </a:rPr>
              <a:t>до 31 мая 2021 года</a:t>
            </a:r>
            <a:r>
              <a:rPr lang="ru-RU" sz="2400" dirty="0" smtClean="0">
                <a:solidFill>
                  <a:srgbClr val="89390D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92A07"/>
                </a:solidFill>
              </a:rPr>
              <a:t/>
            </a:r>
            <a:br>
              <a:rPr lang="ru-RU" sz="2400" dirty="0" smtClean="0">
                <a:solidFill>
                  <a:srgbClr val="692A07"/>
                </a:solidFill>
              </a:rPr>
            </a:b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89390D"/>
                </a:solidFill>
              </a:rPr>
              <a:t>Перечень документов, необходимых для участия в открытом конкурсе</a:t>
            </a:r>
            <a:endParaRPr lang="ru-RU" sz="3200" dirty="0">
              <a:solidFill>
                <a:srgbClr val="89390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1) заявка на участие в открытом конкурсе;</a:t>
            </a:r>
          </a:p>
          <a:p>
            <a:r>
              <a:rPr lang="ru-RU" dirty="0" smtClean="0"/>
              <a:t>2) информационная карта проекта;</a:t>
            </a:r>
          </a:p>
          <a:p>
            <a:r>
              <a:rPr lang="ru-RU" dirty="0" smtClean="0"/>
              <a:t>3) смета затрат на реализацию проекта;</a:t>
            </a:r>
          </a:p>
          <a:p>
            <a:r>
              <a:rPr lang="ru-RU" dirty="0" smtClean="0"/>
              <a:t> 4) копии учредительных документов некоммерческой организации</a:t>
            </a:r>
          </a:p>
          <a:p>
            <a:r>
              <a:rPr lang="ru-RU" dirty="0" smtClean="0"/>
              <a:t>5) справка кредитной организации о реквизитах действующего расчетного счёта заявителя;</a:t>
            </a:r>
          </a:p>
          <a:p>
            <a:r>
              <a:rPr lang="ru-RU" dirty="0" smtClean="0"/>
              <a:t> 6) справка об исполнении обязанности по уплате налогов</a:t>
            </a:r>
          </a:p>
          <a:p>
            <a:r>
              <a:rPr lang="ru-RU" dirty="0" smtClean="0"/>
              <a:t>7) информация о деятельности некоммерческой организации, фактически осуществленной ею за шесть месяцев</a:t>
            </a:r>
          </a:p>
          <a:p>
            <a:r>
              <a:rPr lang="ru-RU" dirty="0" smtClean="0"/>
              <a:t>8) копия документа, удостоверяющего личность руководителя некоммерческой организации или иного уполномоченного лица</a:t>
            </a:r>
          </a:p>
          <a:p>
            <a:r>
              <a:rPr lang="ru-RU" dirty="0" smtClean="0"/>
              <a:t>9) заявление о согласии на обработку персональных данных руководителя или иного уполномоченного должностного лица некоммерческой организации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89390D"/>
                </a:solidFill>
              </a:rPr>
              <a:t>Требования к проекту</a:t>
            </a:r>
            <a:endParaRPr lang="ru-RU" sz="3200" dirty="0">
              <a:solidFill>
                <a:srgbClr val="89390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1) наименование проекта; </a:t>
            </a:r>
          </a:p>
          <a:p>
            <a:r>
              <a:rPr lang="ru-RU" dirty="0" smtClean="0"/>
              <a:t>2) приоритетное направление открытого конкурса; </a:t>
            </a:r>
          </a:p>
          <a:p>
            <a:r>
              <a:rPr lang="ru-RU" dirty="0" smtClean="0"/>
              <a:t> 3) описание социальной проблемы, на решение которой направлен проект, с обоснованием актуальности, значимости и методов ее решения;</a:t>
            </a:r>
          </a:p>
          <a:p>
            <a:r>
              <a:rPr lang="ru-RU" dirty="0" smtClean="0"/>
              <a:t> 4) указание на цели и задачи проекта; </a:t>
            </a:r>
          </a:p>
          <a:p>
            <a:r>
              <a:rPr lang="ru-RU" dirty="0" smtClean="0"/>
              <a:t>5) описание целевой группы граждан;</a:t>
            </a:r>
          </a:p>
          <a:p>
            <a:r>
              <a:rPr lang="ru-RU" dirty="0" smtClean="0"/>
              <a:t>6) календарный план мероприятий проекта, этапы и сроки реализации проекта;</a:t>
            </a:r>
          </a:p>
          <a:p>
            <a:r>
              <a:rPr lang="ru-RU" dirty="0" smtClean="0"/>
              <a:t> 7) смета расходов на реализацию проекта;</a:t>
            </a:r>
          </a:p>
          <a:p>
            <a:r>
              <a:rPr lang="ru-RU" dirty="0" smtClean="0"/>
              <a:t>8) ожидаемые результаты и показатели результативности реализации проекта; </a:t>
            </a:r>
          </a:p>
          <a:p>
            <a:r>
              <a:rPr lang="ru-RU" dirty="0" smtClean="0"/>
              <a:t>9) информация о наличии опыта осуществления некоммерческой организацией деятельности, предусмотренной проектом.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</a:t>
            </a:r>
            <a:r>
              <a:rPr lang="ru-RU" b="1" dirty="0" err="1">
                <a:solidFill>
                  <a:srgbClr val="89390D"/>
                </a:solidFill>
              </a:rPr>
              <a:t>Этно-город</a:t>
            </a:r>
            <a:r>
              <a:rPr lang="ru-RU" b="1" dirty="0">
                <a:solidFill>
                  <a:srgbClr val="89390D"/>
                </a:solidFill>
              </a:rPr>
              <a:t>». 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сохранение и воспроизводство общегражданской, а также этнокультурных и религиозно-культурных идентичностей; достижение и развитие различных форм  межэтнического, межкультурного и (или) межконфессионального диалога; воспитание толерантности.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</a:t>
            </a:r>
            <a:r>
              <a:rPr lang="ru-RU" dirty="0" smtClean="0">
                <a:solidFill>
                  <a:srgbClr val="89390D"/>
                </a:solidFill>
              </a:rPr>
              <a:t>проекта </a:t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150 </a:t>
            </a:r>
            <a:r>
              <a:rPr lang="ru-RU" dirty="0">
                <a:solidFill>
                  <a:srgbClr val="89390D"/>
                </a:solidFill>
              </a:rPr>
              <a:t>тысяч </a:t>
            </a:r>
            <a:r>
              <a:rPr lang="ru-RU" dirty="0" smtClean="0">
                <a:solidFill>
                  <a:srgbClr val="89390D"/>
                </a:solidFill>
              </a:rPr>
              <a:t>рублей</a:t>
            </a: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692A07"/>
                </a:solidFill>
              </a:rPr>
              <a:t/>
            </a:r>
            <a:br>
              <a:rPr lang="ru-RU" sz="2400" dirty="0" smtClean="0">
                <a:solidFill>
                  <a:srgbClr val="692A07"/>
                </a:solidFill>
              </a:rPr>
            </a:b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6984776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89390D"/>
                </a:solidFill>
              </a:rPr>
              <a:t>«Город равных возможностей».</a:t>
            </a:r>
            <a:endParaRPr lang="ru-RU" sz="2400" dirty="0" smtClean="0">
              <a:solidFill>
                <a:srgbClr val="89390D"/>
              </a:solidFill>
            </a:endParaRPr>
          </a:p>
          <a:p>
            <a:r>
              <a:rPr lang="ru-RU" sz="2400" dirty="0">
                <a:solidFill>
                  <a:srgbClr val="89390D"/>
                </a:solidFill>
              </a:rPr>
              <a:t>Направление: организация активной общественно-полезной деятельности лиц пожилого возраста, инвалидов и членов их семей; развитие социальной политики, совершенствование системы социального партнерства и социального обслуживания посредством вовлечения граждан и организаций; разработка и распространение инновационных механизмов оказания социальных услуг населению с использованием потенциала некоммерческих организаций; обеспечение социальной защиты лиц пожилого возраста, инвалидов и членов их семей. </a:t>
            </a:r>
            <a:endParaRPr lang="ru-RU" sz="2400" dirty="0" smtClean="0">
              <a:solidFill>
                <a:srgbClr val="89390D"/>
              </a:solidFill>
            </a:endParaRPr>
          </a:p>
          <a:p>
            <a:r>
              <a:rPr lang="ru-RU" sz="2400" dirty="0">
                <a:solidFill>
                  <a:srgbClr val="89390D"/>
                </a:solidFill>
              </a:rPr>
              <a:t> Максимальный размер финансирования одного проекта </a:t>
            </a:r>
            <a:r>
              <a:rPr lang="ru-RU" sz="2400" dirty="0" smtClean="0">
                <a:solidFill>
                  <a:srgbClr val="89390D"/>
                </a:solidFill>
              </a:rPr>
              <a:t> 250 </a:t>
            </a:r>
            <a:r>
              <a:rPr lang="ru-RU" sz="2400" dirty="0">
                <a:solidFill>
                  <a:srgbClr val="89390D"/>
                </a:solidFill>
              </a:rPr>
              <a:t>тысяч </a:t>
            </a:r>
            <a:r>
              <a:rPr lang="ru-RU" sz="2400" dirty="0" smtClean="0">
                <a:solidFill>
                  <a:srgbClr val="89390D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</a:t>
            </a:r>
            <a:r>
              <a:rPr lang="ru-RU" b="1" dirty="0" err="1">
                <a:solidFill>
                  <a:srgbClr val="89390D"/>
                </a:solidFill>
              </a:rPr>
              <a:t>Арт-город</a:t>
            </a:r>
            <a:r>
              <a:rPr lang="ru-RU" b="1" dirty="0">
                <a:solidFill>
                  <a:srgbClr val="89390D"/>
                </a:solidFill>
              </a:rPr>
              <a:t>».</a:t>
            </a:r>
            <a:r>
              <a:rPr lang="ru-RU" dirty="0">
                <a:solidFill>
                  <a:srgbClr val="89390D"/>
                </a:solidFill>
              </a:rPr>
              <a:t> 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сохранение и приумножение культурного наследия города Новокузнецка.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br>
              <a:rPr lang="ru-RU" dirty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300 </a:t>
            </a:r>
            <a:r>
              <a:rPr lang="ru-RU" dirty="0">
                <a:solidFill>
                  <a:srgbClr val="89390D"/>
                </a:solidFill>
              </a:rPr>
              <a:t>тысяч рублей</a:t>
            </a:r>
            <a:r>
              <a:rPr lang="ru-RU" sz="2400" dirty="0" smtClean="0">
                <a:solidFill>
                  <a:srgbClr val="692A07"/>
                </a:solidFill>
              </a:rPr>
              <a:t/>
            </a:r>
            <a:br>
              <a:rPr lang="ru-RU" sz="2400" dirty="0" smtClean="0">
                <a:solidFill>
                  <a:srgbClr val="692A07"/>
                </a:solidFill>
              </a:rPr>
            </a:b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984776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89390D"/>
                </a:solidFill>
              </a:rPr>
              <a:t>«Город детства».</a:t>
            </a:r>
            <a:r>
              <a:rPr lang="ru-RU" dirty="0">
                <a:solidFill>
                  <a:srgbClr val="89390D"/>
                </a:solidFill>
              </a:rPr>
              <a:t> 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Направление: укрепление института семьи, создание условий, способствующих гармоничному развитию, успешной социализации подрастающего поколения, развитие новых форм детской и подростковой досуговой деятельности.</a:t>
            </a:r>
            <a:endParaRPr lang="ru-RU" dirty="0" smtClean="0">
              <a:solidFill>
                <a:srgbClr val="89390D"/>
              </a:solidFill>
            </a:endParaRPr>
          </a:p>
          <a:p>
            <a:r>
              <a:rPr lang="ru-RU" dirty="0">
                <a:solidFill>
                  <a:srgbClr val="89390D"/>
                </a:solidFill>
              </a:rPr>
              <a:t>Максимальный размер финансирования одного проекта </a:t>
            </a:r>
            <a:r>
              <a:rPr lang="ru-RU" dirty="0" smtClean="0">
                <a:solidFill>
                  <a:srgbClr val="89390D"/>
                </a:solidFill>
              </a:rPr>
              <a:t/>
            </a:r>
            <a:br>
              <a:rPr lang="ru-RU" dirty="0" smtClean="0">
                <a:solidFill>
                  <a:srgbClr val="89390D"/>
                </a:solidFill>
              </a:rPr>
            </a:br>
            <a:r>
              <a:rPr lang="ru-RU" dirty="0" smtClean="0">
                <a:solidFill>
                  <a:srgbClr val="89390D"/>
                </a:solidFill>
              </a:rPr>
              <a:t>150 </a:t>
            </a:r>
            <a:r>
              <a:rPr lang="ru-RU" dirty="0">
                <a:solidFill>
                  <a:srgbClr val="89390D"/>
                </a:solidFill>
              </a:rPr>
              <a:t>тысяч рублей</a:t>
            </a:r>
            <a:r>
              <a:rPr lang="ru-RU" sz="2400" dirty="0" smtClean="0">
                <a:solidFill>
                  <a:srgbClr val="692A07"/>
                </a:solidFill>
              </a:rPr>
              <a:t/>
            </a:r>
            <a:br>
              <a:rPr lang="ru-RU" sz="2400" dirty="0" smtClean="0">
                <a:solidFill>
                  <a:srgbClr val="692A07"/>
                </a:solidFill>
              </a:rPr>
            </a:br>
            <a:endParaRPr lang="ru-RU" sz="2400" dirty="0" smtClean="0">
              <a:solidFill>
                <a:srgbClr val="692A07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372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Администрация города Новокузнецка</vt:lpstr>
      <vt:lpstr>Слайд 2</vt:lpstr>
      <vt:lpstr>Слайд 3</vt:lpstr>
      <vt:lpstr>Перечень документов, необходимых для участия в открытом конкурсе</vt:lpstr>
      <vt:lpstr>Требования к проекту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User</cp:lastModifiedBy>
  <cp:revision>97</cp:revision>
  <dcterms:created xsi:type="dcterms:W3CDTF">2020-07-15T12:52:52Z</dcterms:created>
  <dcterms:modified xsi:type="dcterms:W3CDTF">2020-08-05T04:06:16Z</dcterms:modified>
</cp:coreProperties>
</file>