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50" r:id="rId3"/>
    <p:sldId id="356" r:id="rId4"/>
    <p:sldId id="357" r:id="rId5"/>
    <p:sldId id="358" r:id="rId6"/>
    <p:sldId id="360" r:id="rId7"/>
    <p:sldId id="359" r:id="rId8"/>
    <p:sldId id="361" r:id="rId9"/>
    <p:sldId id="341" r:id="rId10"/>
    <p:sldId id="362" r:id="rId11"/>
    <p:sldId id="354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EF31"/>
    <a:srgbClr val="0029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715" y="146050"/>
            <a:ext cx="7192568" cy="1355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627" y="1610309"/>
            <a:ext cx="7330744" cy="1903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7195"/>
            <a:ext cx="9035479" cy="6669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2236" y="2590800"/>
            <a:ext cx="6771005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lang="ru-RU" sz="4400" spc="-2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Индивидуальный проект </a:t>
            </a:r>
            <a:r>
              <a:rPr lang="ru-RU" sz="4400" spc="-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как условие реализации ФГОС </a:t>
            </a:r>
            <a:r>
              <a:rPr sz="4400" spc="-5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СОО</a:t>
            </a:r>
            <a:endParaRPr sz="440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8209" y="4742815"/>
            <a:ext cx="70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/>
                <a:cs typeface="Times New Roman" panose="02020603050405020304"/>
              </a:rPr>
              <a:t>.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00" y="5522450"/>
            <a:ext cx="327660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/>
                <a:cs typeface="Times New Roman" panose="02020603050405020304"/>
              </a:rPr>
              <a:t>С.А. 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anose="02020603050405020304"/>
                <a:cs typeface="Times New Roman" panose="02020603050405020304"/>
              </a:rPr>
              <a:t>Чуприкова</a:t>
            </a: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/>
                <a:cs typeface="Times New Roman" panose="02020603050405020304"/>
              </a:rPr>
              <a:t>, заместитель директора по УВР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/>
                <a:cs typeface="Times New Roman" panose="02020603050405020304"/>
              </a:rPr>
              <a:t>МАОУ «Гимназия города»</a:t>
            </a:r>
            <a:endParaRPr sz="1800" b="1" dirty="0">
              <a:solidFill>
                <a:schemeClr val="accent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846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228600"/>
            <a:ext cx="739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/>
                <a:ea typeface="SimSun"/>
                <a:cs typeface="Times New Roman"/>
              </a:rPr>
              <a:t>Сетка часов, включённых в тарификационный список  </a:t>
            </a:r>
            <a:endParaRPr lang="ru-RU" sz="2400" b="1" dirty="0">
              <a:solidFill>
                <a:schemeClr val="accent1"/>
              </a:solidFill>
              <a:ea typeface="SimSu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/>
                <a:ea typeface="SimSun"/>
                <a:cs typeface="Times New Roman"/>
              </a:rPr>
              <a:t>(с индивидуальными учебными планами в рамках ФГОС СОО </a:t>
            </a:r>
            <a:endParaRPr lang="ru-RU" sz="2400" b="1" dirty="0" smtClean="0">
              <a:solidFill>
                <a:schemeClr val="accent1"/>
              </a:solidFill>
              <a:latin typeface="Times New Roman"/>
              <a:ea typeface="SimSu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SimSun"/>
                <a:cs typeface="Times New Roman"/>
              </a:rPr>
              <a:t>Таблица 2 </a:t>
            </a:r>
            <a:r>
              <a:rPr lang="ru-RU" dirty="0">
                <a:latin typeface="Times New Roman"/>
                <a:ea typeface="SimSun"/>
                <a:cs typeface="Times New Roman"/>
              </a:rPr>
              <a:t> </a:t>
            </a:r>
            <a:endParaRPr lang="ru-RU" dirty="0" smtClean="0">
              <a:latin typeface="Times New Roman"/>
              <a:ea typeface="SimSu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a typeface="SimSu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80905"/>
              </p:ext>
            </p:extLst>
          </p:nvPr>
        </p:nvGraphicFramePr>
        <p:xfrm>
          <a:off x="1143000" y="2209800"/>
          <a:ext cx="7086599" cy="2194560"/>
        </p:xfrm>
        <a:graphic>
          <a:graphicData uri="http://schemas.openxmlformats.org/drawingml/2006/table">
            <a:tbl>
              <a:tblPr/>
              <a:tblGrid>
                <a:gridCol w="1679787"/>
                <a:gridCol w="1469813"/>
                <a:gridCol w="1312333"/>
                <a:gridCol w="1312333"/>
                <a:gridCol w="1312333"/>
              </a:tblGrid>
              <a:tr h="469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10-ые  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Обязательное число часов в неделю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Индивидуальный проект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Курсы по выбору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Всего часов в неделю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(базовый уровень)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36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39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(углублённый уровень)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60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71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Итого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96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110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1901" marR="51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23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01000" cy="5970865"/>
          </a:xfrm>
        </p:spPr>
        <p:txBody>
          <a:bodyPr/>
          <a:lstStyle/>
          <a:p>
            <a:pPr algn="ctr"/>
            <a:r>
              <a:rPr lang="ru-RU" sz="66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Приглашаем к сотрудничеству!</a:t>
            </a:r>
            <a:br>
              <a:rPr lang="ru-RU" sz="66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2"/>
                </a:solidFill>
              </a:rPr>
              <a:t>МАОУ «Гимназия города Юрги»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Сайт: </a:t>
            </a:r>
            <a:r>
              <a:rPr lang="ru-RU" u="sng" dirty="0">
                <a:solidFill>
                  <a:schemeClr val="tx2"/>
                </a:solidFill>
              </a:rPr>
              <a:t>http://yrga-gimnaziya.narod.ru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err="1">
                <a:solidFill>
                  <a:schemeClr val="tx2"/>
                </a:solidFill>
              </a:rPr>
              <a:t>Эл.почта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ru-RU" dirty="0">
                <a:solidFill>
                  <a:srgbClr val="7EEF31"/>
                </a:solidFill>
              </a:rPr>
              <a:t>yrga-gimnaziya@mail.ru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</a:t>
            </a:r>
            <a:r>
              <a:rPr lang="ru-RU" dirty="0" smtClean="0"/>
              <a:t>      </a:t>
            </a:r>
            <a:r>
              <a:rPr lang="ru-RU" sz="24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yrga-gimnaziya</a:t>
            </a:r>
            <a:r>
              <a:rPr lang="ru-RU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11525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04800"/>
            <a:ext cx="2846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/>
          <p:nvPr/>
        </p:nvSpPr>
        <p:spPr>
          <a:xfrm>
            <a:off x="506682" y="1914525"/>
            <a:ext cx="8622078" cy="1152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lang="ru-RU" sz="36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– особая форма организации деятельности обучающихся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2268578"/>
            <a:ext cx="6553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5783" y="3327934"/>
            <a:ext cx="3301528" cy="914400"/>
          </a:xfrm>
          <a:prstGeom prst="roundRect">
            <a:avLst/>
          </a:prstGeom>
          <a:solidFill>
            <a:sysClr val="window" lastClr="FFFFFF"/>
          </a:soli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исследование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79720" y="3366034"/>
            <a:ext cx="3203408" cy="838200"/>
          </a:xfrm>
          <a:prstGeom prst="roundRect">
            <a:avLst/>
          </a:prstGeom>
          <a:solidFill>
            <a:sysClr val="window" lastClr="FFFFFF"/>
          </a:soli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проект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81200" y="2870014"/>
            <a:ext cx="603863" cy="394234"/>
          </a:xfrm>
          <a:prstGeom prst="straightConnector1">
            <a:avLst/>
          </a:prstGeom>
          <a:noFill/>
          <a:ln w="57150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1374">
            <a:off x="6800153" y="2771063"/>
            <a:ext cx="773076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1" y="4495800"/>
            <a:ext cx="78181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817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ИП выполняется 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обучающимся самостоятельно под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руководством учителя 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тьютора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 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выбранной теме в рамках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одного или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нескольких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изучаемых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учебных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предметов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курсов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любой   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избранной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области     деятельности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817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познавательной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   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практической,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учебно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-исследовательской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социальной,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817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художественно-творческой, иной).</a:t>
            </a:r>
            <a:endParaRPr lang="ru-RU" sz="1600" dirty="0">
              <a:solidFill>
                <a:schemeClr val="tx2"/>
              </a:solidFill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7066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2846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05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выполняется обучающимся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двух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в рамках учебного времени,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отведенного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планом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представлен в виде завершенного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или разработанного проекта: информационного,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социального, прикладного,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инновационного, конструкторского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инженерного».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15" y="146051"/>
            <a:ext cx="7192568" cy="46355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800" dirty="0">
                <a:latin typeface="Times New Roman" panose="02020603050405020304"/>
                <a:ea typeface="Times New Roman" panose="02020603050405020304"/>
              </a:rPr>
              <a:t>Индивидуальный учебный план </a:t>
            </a:r>
            <a:r>
              <a:rPr lang="ru-RU" sz="1800" dirty="0" smtClean="0">
                <a:latin typeface="Times New Roman" panose="02020603050405020304"/>
                <a:ea typeface="Times New Roman" panose="02020603050405020304"/>
              </a:rPr>
              <a:t>_________,  учащегося 10-го класса</a:t>
            </a:r>
            <a:br>
              <a:rPr lang="ru-RU" sz="1800" dirty="0" smtClean="0">
                <a:latin typeface="Times New Roman" panose="02020603050405020304"/>
                <a:ea typeface="Times New Roman" panose="02020603050405020304"/>
              </a:rPr>
            </a:br>
            <a:r>
              <a:rPr lang="ru-RU" sz="1800" dirty="0">
                <a:latin typeface="Courier New" panose="02070309020205020404"/>
                <a:ea typeface="Times New Roman" panose="02020603050405020304"/>
              </a:rPr>
              <a:t/>
            </a:r>
            <a:br>
              <a:rPr lang="ru-RU" sz="1800" dirty="0">
                <a:latin typeface="Courier New" panose="02070309020205020404"/>
                <a:ea typeface="Times New Roman" panose="02020603050405020304"/>
              </a:rPr>
            </a:b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71150"/>
              </p:ext>
            </p:extLst>
          </p:nvPr>
        </p:nvGraphicFramePr>
        <p:xfrm>
          <a:off x="990600" y="457199"/>
          <a:ext cx="7467600" cy="5932942"/>
        </p:xfrm>
        <a:graphic>
          <a:graphicData uri="http://schemas.openxmlformats.org/drawingml/2006/table">
            <a:tbl>
              <a:tblPr/>
              <a:tblGrid>
                <a:gridCol w="304800"/>
                <a:gridCol w="2438400"/>
                <a:gridCol w="2272951"/>
                <a:gridCol w="1156049"/>
                <a:gridCol w="1295400"/>
              </a:tblGrid>
              <a:tr h="914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3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Предметные области</a:t>
                      </a:r>
                      <a:endParaRPr lang="ru-RU" sz="12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Учебные предметы </a:t>
                      </a:r>
                      <a:endParaRPr lang="ru-RU" sz="12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часов </a:t>
                      </a:r>
                      <a:endParaRPr lang="ru-RU" sz="12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 неделю (базового уровня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часов </a:t>
                      </a:r>
                      <a:endParaRPr lang="ru-RU" sz="12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 неделю (углублённого</a:t>
                      </a:r>
                      <a:endParaRPr lang="ru-RU" sz="12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уровня)</a:t>
                      </a:r>
                      <a:endParaRPr lang="ru-RU" sz="12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4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Обязательная часть</a:t>
                      </a:r>
                      <a:endParaRPr lang="ru-RU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Русский язык и литература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Русский язык 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Литература 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Родной язык и родная литература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Родной язык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Родная литература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Иностранные языки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Иностранный язык (английский)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Общественные науки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История 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Математика и информатика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Естественные науки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Астрономия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Химия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Биология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Физическая культура, экология и основы безопасности жизнедеятельности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Физическая культура 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Основы безопасности жизнедеятельности 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Индивидуальный проект по биологии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5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Итого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30">
                <a:tc gridSpan="5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II.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Часть</a:t>
                      </a:r>
                      <a:r>
                        <a:rPr lang="ru-RU" sz="14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, формируемая участниками образовательных отношений</a:t>
                      </a:r>
                      <a:endParaRPr lang="ru-RU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35388" y="1565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15" y="146051"/>
            <a:ext cx="7192568" cy="46355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800" dirty="0">
                <a:latin typeface="Times New Roman" panose="02020603050405020304"/>
                <a:ea typeface="Times New Roman" panose="02020603050405020304"/>
              </a:rPr>
              <a:t>Индивидуальный учебный план </a:t>
            </a:r>
            <a:r>
              <a:rPr lang="ru-RU" sz="1800" dirty="0" smtClean="0">
                <a:latin typeface="Times New Roman" panose="02020603050405020304"/>
                <a:ea typeface="Times New Roman" panose="02020603050405020304"/>
              </a:rPr>
              <a:t>_________,  учащегося 10-го класса</a:t>
            </a:r>
            <a:br>
              <a:rPr lang="ru-RU" sz="1800" dirty="0" smtClean="0">
                <a:latin typeface="Times New Roman" panose="02020603050405020304"/>
                <a:ea typeface="Times New Roman" panose="02020603050405020304"/>
              </a:rPr>
            </a:br>
            <a:r>
              <a:rPr lang="ru-RU" sz="1800" dirty="0">
                <a:latin typeface="Courier New" panose="02070309020205020404"/>
                <a:ea typeface="Times New Roman" panose="02020603050405020304"/>
              </a:rPr>
              <a:t/>
            </a:r>
            <a:br>
              <a:rPr lang="ru-RU" sz="1800" dirty="0">
                <a:latin typeface="Courier New" panose="02070309020205020404"/>
                <a:ea typeface="Times New Roman" panose="02020603050405020304"/>
              </a:rPr>
            </a:b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90600" y="457199"/>
          <a:ext cx="7467600" cy="5770056"/>
        </p:xfrm>
        <a:graphic>
          <a:graphicData uri="http://schemas.openxmlformats.org/drawingml/2006/table">
            <a:tbl>
              <a:tblPr/>
              <a:tblGrid>
                <a:gridCol w="304800"/>
                <a:gridCol w="1850368"/>
                <a:gridCol w="588032"/>
                <a:gridCol w="2272951"/>
                <a:gridCol w="1156049"/>
                <a:gridCol w="1295400"/>
              </a:tblGrid>
              <a:tr h="110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3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Предметные области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Учебные предметы 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Кол-во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часов 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 неделю (базового уровня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Кол-во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часов 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 неделю (углублённого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уровня)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 gridSpan="5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Обязательная часть</a:t>
                      </a:r>
                      <a:endParaRPr lang="ru-RU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Индивидуальный проект по биологии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77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30">
                <a:tc gridSpan="6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II.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Часть</a:t>
                      </a:r>
                      <a:r>
                        <a:rPr lang="ru-RU" sz="1400" b="1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, формируемая участниками образовательных отношений</a:t>
                      </a:r>
                      <a:endParaRPr lang="ru-RU" sz="14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2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Дополнительные учебные предметы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Обществознание 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Физика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Курсы по выбору                                         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Современный русский язык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Практикум по биологии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РНЗ по химии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Исследование информационных моделей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97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Итого</a:t>
                      </a:r>
                      <a:endParaRPr lang="ru-RU" sz="14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Итого (I+II)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2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35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41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Максимально допустимая недельная нагрузка при 6-дневной учебной неделе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37</a:t>
                      </a:r>
                      <a:endParaRPr lang="ru-RU" sz="16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18341" marR="1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35388" y="1565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894" y="457200"/>
            <a:ext cx="7543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638175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Рабочая 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программа  учебного  предмета «Индивидуальный проект» имеет следующую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структуру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Раздел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III. Требования к структуре основной образовательной программы п.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18.2.2):</a:t>
            </a:r>
            <a:endParaRPr lang="ru-RU" sz="2000" dirty="0">
              <a:solidFill>
                <a:schemeClr val="tx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817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 планируемые результаты освоения учебного предмета, курса;</a:t>
            </a:r>
            <a:endParaRPr lang="ru-RU" sz="2400" dirty="0"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817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2) содержание учебного предмета, курса;</a:t>
            </a:r>
            <a:endParaRPr lang="ru-RU" sz="2400" dirty="0"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817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3) тематическое планирование с указанием количества часов, отводимых на освоение каждой темы.</a:t>
            </a:r>
            <a:endParaRPr lang="ru-RU" sz="2400" dirty="0"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14" y="146050"/>
            <a:ext cx="7558685" cy="1107996"/>
          </a:xfrm>
        </p:spPr>
        <p:txBody>
          <a:bodyPr/>
          <a:lstStyle/>
          <a:p>
            <a:pPr algn="just">
              <a:spcAft>
                <a:spcPts val="0"/>
              </a:spcAft>
              <a:tabLst>
                <a:tab pos="638175" algn="l"/>
              </a:tabLst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II. Раздел  Требования к результатам освоения основной образовательной программы 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п. 11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lang="ru-RU" sz="2400" dirty="0">
                <a:solidFill>
                  <a:schemeClr val="tx2"/>
                </a:solidFill>
                <a:ea typeface="Calibri" panose="020F0502020204030204"/>
                <a:cs typeface="Times New Roman" panose="02020603050405020304"/>
              </a:rPr>
              <a:t/>
            </a:r>
            <a:br>
              <a:rPr lang="ru-RU" sz="2400" dirty="0">
                <a:solidFill>
                  <a:schemeClr val="tx2"/>
                </a:solidFill>
                <a:ea typeface="Calibri" panose="020F0502020204030204"/>
                <a:cs typeface="Times New Roman" panose="02020603050405020304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143000"/>
            <a:ext cx="7330744" cy="4893647"/>
          </a:xfrm>
        </p:spPr>
        <p:txBody>
          <a:bodyPr/>
          <a:lstStyle/>
          <a:p>
            <a:pPr algn="ctr">
              <a:tabLst>
                <a:tab pos="63817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Результаты выполнения индивидуального проекта должны отражать:</a:t>
            </a:r>
            <a:endParaRPr lang="ru-RU" sz="24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tabLst>
                <a:tab pos="638175" algn="l"/>
              </a:tabLst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сформированность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навыков коммуникативной, учебно-исследовательской деятельности, критического мышления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;</a:t>
            </a:r>
            <a:endParaRPr lang="en-US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tabLst>
                <a:tab pos="638175" algn="l"/>
              </a:tabLst>
            </a:pPr>
            <a:endParaRPr lang="ru-RU" sz="18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tabLst>
                <a:tab pos="638175" algn="l"/>
              </a:tabLs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способность к инновационной, аналитической, творческой, интеллектуальной деятельности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;</a:t>
            </a:r>
            <a:endParaRPr lang="en-US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tabLst>
                <a:tab pos="638175" algn="l"/>
              </a:tabLst>
            </a:pPr>
            <a:endParaRPr lang="ru-RU" sz="18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tabLst>
                <a:tab pos="638175" algn="l"/>
              </a:tabLst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сформированность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навыков проектной деятельности, а также самостоятельного применения приобретенных знаний и способов действий при решении различных задач, используя знания одного или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нескольких учебных предметов или предметных областей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;</a:t>
            </a:r>
            <a:endParaRPr lang="en-US" sz="1800" dirty="0" smtClean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just">
              <a:tabLst>
                <a:tab pos="638175" algn="l"/>
              </a:tabLst>
            </a:pPr>
            <a:endParaRPr lang="ru-RU" sz="1800" dirty="0">
              <a:ea typeface="Calibri" panose="020F0502020204030204"/>
              <a:cs typeface="Times New Roman" panose="02020603050405020304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способность 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результатов исследования на основе собранных данных, презентации результатов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2954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/>
                </a:solidFill>
                <a:latin typeface="Times New Roman"/>
                <a:ea typeface="Times New Roman"/>
              </a:rPr>
              <a:t>П</a:t>
            </a:r>
            <a:r>
              <a:rPr lang="ru-RU" sz="2400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риказ  </a:t>
            </a:r>
            <a:r>
              <a:rPr lang="ru-RU" sz="2400" dirty="0">
                <a:solidFill>
                  <a:schemeClr val="accent1"/>
                </a:solidFill>
                <a:latin typeface="Times New Roman"/>
                <a:ea typeface="Times New Roman"/>
              </a:rPr>
              <a:t>Минобрнауки от 14 февраля 2014г. №115 «Об утверждении Порядка заполнения, учета и выдачи аттестатов об основном общем и среднем общем образовании и их дубликатов» 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505200"/>
            <a:ext cx="4410075" cy="26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1111971"/>
              </p:ext>
            </p:extLst>
          </p:nvPr>
        </p:nvGraphicFramePr>
        <p:xfrm>
          <a:off x="914400" y="2438400"/>
          <a:ext cx="7620000" cy="332760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12854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Обязательное число часов в неделю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Дополнительные часы, связанные с делением на группы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Элективные учебные предметы</a:t>
                      </a:r>
                      <a:endParaRPr lang="ru-RU" sz="2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Учебные практики</a:t>
                      </a:r>
                      <a:endParaRPr lang="ru-RU" sz="2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Всего часов в неделю</a:t>
                      </a:r>
                      <a:endParaRPr lang="ru-RU" sz="20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Иностранный язык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Второй иностранный язык</a:t>
                      </a:r>
                      <a:endParaRPr lang="ru-RU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Информатика и ИКТ</a:t>
                      </a:r>
                      <a:endParaRPr lang="ru-RU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10а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34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55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10б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35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55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Итого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69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14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110</a:t>
                      </a:r>
                      <a:endParaRPr lang="ru-RU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9260" marR="49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AutoShape 4" descr="ᐈ Человечки для презентаций фото, фотографии человечки дл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8101" y="-24328"/>
            <a:ext cx="80852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Сетка часов, включённых в тарификационный список 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(до индивидуальных учебных планов )</a:t>
            </a:r>
            <a:b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altLang="zh-CN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Таблица 1</a:t>
            </a:r>
            <a:r>
              <a:rPr lang="ru-RU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altLang="zh-CN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641</Words>
  <Application>Microsoft Office PowerPoint</Application>
  <PresentationFormat>Экран (4:3)</PresentationFormat>
  <Paragraphs>217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Индивидуальный проект как условие реализации ФГОС СОО</vt:lpstr>
      <vt:lpstr>Презентация PowerPoint</vt:lpstr>
      <vt:lpstr>Презентация PowerPoint</vt:lpstr>
      <vt:lpstr>Индивидуальный учебный план _________,  учащегося 10-го класса  </vt:lpstr>
      <vt:lpstr>Индивидуальный учебный план _________,  учащегося 10-го класса  </vt:lpstr>
      <vt:lpstr>Презентация PowerPoint</vt:lpstr>
      <vt:lpstr>II. Раздел  Требования к результатам освоения основной образовательной программы   п. 11. </vt:lpstr>
      <vt:lpstr>Презентация PowerPoint</vt:lpstr>
      <vt:lpstr>Сетка часов, включённых в тарификационный список   (до индивидуальных учебных планов )  Таблица 1  </vt:lpstr>
      <vt:lpstr>Презентация PowerPoint</vt:lpstr>
      <vt:lpstr>Приглашаем к сотрудничеству!  МАОУ «Гимназия города Юрги»  Сайт: http://yrga-gimnaziya.narod.ru  Эл.почта: yrga-gimnaziya@mail.ru              yrga-gimnaziya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ООО изменения в 2017 году</dc:title>
  <dc:creator>User</dc:creator>
  <cp:lastModifiedBy>Пользователь</cp:lastModifiedBy>
  <cp:revision>52</cp:revision>
  <dcterms:created xsi:type="dcterms:W3CDTF">2020-04-22T05:55:00Z</dcterms:created>
  <dcterms:modified xsi:type="dcterms:W3CDTF">2020-05-18T09:54:16Z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2020-04-22T00:00:00Z</vt:filetime>
  </property>
  <property fmtid="{D5CDD505-2E9C-101B-9397-08002B2CF9AE}" pid="5" name="KSOProductBuildVer">
    <vt:lpwstr>1049-10.2.0.7636</vt:lpwstr>
  </property>
</Properties>
</file>