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20"/>
  </p:notesMasterIdLst>
  <p:sldIdLst>
    <p:sldId id="270" r:id="rId2"/>
    <p:sldId id="300" r:id="rId3"/>
    <p:sldId id="311" r:id="rId4"/>
    <p:sldId id="309" r:id="rId5"/>
    <p:sldId id="307" r:id="rId6"/>
    <p:sldId id="304" r:id="rId7"/>
    <p:sldId id="306" r:id="rId8"/>
    <p:sldId id="303" r:id="rId9"/>
    <p:sldId id="298" r:id="rId10"/>
    <p:sldId id="312" r:id="rId11"/>
    <p:sldId id="313" r:id="rId12"/>
    <p:sldId id="314" r:id="rId13"/>
    <p:sldId id="315" r:id="rId14"/>
    <p:sldId id="316" r:id="rId15"/>
    <p:sldId id="292" r:id="rId16"/>
    <p:sldId id="317" r:id="rId17"/>
    <p:sldId id="276" r:id="rId18"/>
    <p:sldId id="30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4EA"/>
    <a:srgbClr val="3B4555"/>
    <a:srgbClr val="2A5244"/>
    <a:srgbClr val="325D69"/>
    <a:srgbClr val="3F6495"/>
    <a:srgbClr val="477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17"/>
    <p:restoredTop sz="88375" autoAdjust="0"/>
  </p:normalViewPr>
  <p:slideViewPr>
    <p:cSldViewPr snapToGrid="0" snapToObjects="1">
      <p:cViewPr varScale="1">
        <p:scale>
          <a:sx n="59" d="100"/>
          <a:sy n="59" d="100"/>
        </p:scale>
        <p:origin x="-84" y="-12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EE269-CFCB-4B5C-8820-1A5507BEFCB8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C9BCA-C771-4407-8677-6FF5A0C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41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C9BCA-C771-4407-8677-6FF5A0C626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68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C9BCA-C771-4407-8677-6FF5A0C626D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242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C9BCA-C771-4407-8677-6FF5A0C626D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72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C9BCA-C771-4407-8677-6FF5A0C626D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428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CC9BCA-C771-4407-8677-6FF5A0C626D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633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E0A38C-D82C-3643-AE1D-5708769B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0C9EA5E-CAB8-5E4E-94F6-DB476A1EC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CB6FC98-ED6B-6A41-8629-0CB1D7BD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B226DD-5D97-794E-8E4B-4DB5BC33E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541231-20C1-6C4D-BFE9-FFC3D735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1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12175F-731D-354E-8AE0-FBB52116C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C2AC4FE-C683-BD4E-9A5D-2E9F494BF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758FE50-5A40-634B-9334-D5B92869E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EDD0539-736E-0643-9FB4-9E641DEF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F6E402-375B-1447-8342-3E0FA377F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838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B22AFE0-EB3C-6246-8FF6-33988B19E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317BFB4D-71A7-3D45-B9AC-3118DF5A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2DE0C9-D22C-AE45-95A3-E3A66089F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9C5573-82C4-1E43-BAD5-19C39914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E3C4444-37AB-7B42-83EB-A80553917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67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9CDBCC-0DA3-C44D-9508-F616E894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CF068F3-AF5A-134D-B058-40378CDF3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5933EC0-23C7-EF4F-944F-AC032DA4E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FCE6801-B442-534E-BBAD-D2CBCAB3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63E4B9F-B94A-6248-8B68-C5F2D37D4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31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EB9264-532A-AD40-B97E-140082680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2403E91-000C-D94A-9B93-0A2DB624F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CCD51D9-F17A-8C4A-8630-0C22DA4A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E0F3EE6-B777-1745-A8B6-17F429197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03825C8-FC9A-0B4B-84AD-138E0D8DB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8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9DD59E1-7670-8542-8CFE-46842BF5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A5DB63-04AA-3D47-8216-FB1BEE2B9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0AFDD5C-76B0-964F-AB5E-9DFC15A15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86AA90-AA98-CB48-B2AE-6E7070E5B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51AF312-494C-1C4C-9090-DB6E16CF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2C98F69-2205-0949-86F7-397B50A6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50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E8289C-D1A5-0143-8586-B165BD3E0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81C3612-6539-8344-9941-49ED82E72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9F2FF5B-8854-7F48-8671-0D744EB2B8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1A552DC-2A3C-7D42-825D-3064509B2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F9F09A6-93A2-4E46-AD73-11FA991EF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1D2A53A-2B5F-424A-B07E-ADE5CB36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0834DB9-EC37-884E-B3B1-3142D133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EAD7436-358C-C645-BFB1-70475A9E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55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1E2BE0-89C8-164B-A30D-E75C9F7E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0E6E7E5-4CEE-B84E-9516-D36EEDE12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EAFA2D-E476-9244-AFBF-5F97B34FB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018FE48-F727-7745-B7CF-08B3F9F7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5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FCB4E26-8768-0340-B456-11D7D853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BDC5B98-E694-E44C-A579-6149E163A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D860643-982F-6442-996A-B9089E3B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40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EDCCEC-14B4-6F47-A7A5-CB0047C7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FAFAE1-B1E8-4E49-811A-DE26E21A9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0DD5F40-9291-7646-B6AC-475133637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531F5E8-7700-994A-B4F7-7EDE729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58D354C-A924-BF43-AD1B-3B768F8D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5D836FA-BC64-1342-BA42-A6E579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2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EFA7B7-4D79-0642-8A33-45BCA1F2D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EF2026C-0572-854F-8169-4B3CA7C6F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F580F4D-D091-034B-8338-E4AE0149A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439D5E3-E6F4-F541-9D74-15EBB6F6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E6891F5-A11C-234E-85F7-D52B3C2A6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4A3BC86-585E-8E45-B03C-E187155D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3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094F21-32B5-4247-883F-C8D66E7D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9845E64-CA5A-F145-90B1-9D539D041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38D9B7F-1B34-5E41-9AC7-5B8DA2792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F49C6-7B89-234F-8A53-0F8925D6B1DD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75E17BB-70DD-1B4E-B2B2-D7861223E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3B616E-181F-4B41-A5A6-A866A9493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813D2-8A68-DC49-AD38-D58CE1F92E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6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gosreestr.ru/" TargetMode="Externa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70466462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945" y="-31492"/>
            <a:ext cx="10216055" cy="68894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3739" y="1691963"/>
            <a:ext cx="9608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3B4555"/>
                </a:solidFill>
                <a:latin typeface="Futura PT" charset="0"/>
                <a:ea typeface="Futura PT" charset="0"/>
                <a:cs typeface="Futura PT" charset="0"/>
              </a:rPr>
              <a:t>По организованному завершению 2019-2020 учебного года 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F28FD0A-0A79-BC48-8F5A-4C66836EBC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5"/>
          <a:stretch/>
        </p:blipFill>
        <p:spPr>
          <a:xfrm>
            <a:off x="203940" y="168705"/>
            <a:ext cx="1141906" cy="148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473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51231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Составляющие учебного плана СОО</a:t>
            </a:r>
            <a:endParaRPr lang="ru-RU" sz="32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CC068FB5-1562-D343-BD66-7D6E84E547FC}"/>
              </a:ext>
            </a:extLst>
          </p:cNvPr>
          <p:cNvSpPr/>
          <p:nvPr/>
        </p:nvSpPr>
        <p:spPr>
          <a:xfrm>
            <a:off x="596444" y="1518260"/>
            <a:ext cx="11004134" cy="65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ru-RU" sz="3500" dirty="0">
              <a:solidFill>
                <a:srgbClr val="3B4555"/>
              </a:solidFill>
              <a:latin typeface="Futura PT Light" panose="020B0402020204020303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0" y="949745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="" xmlns:a16="http://schemas.microsoft.com/office/drawing/2014/main" id="{17CD8264-AE05-4BE8-9D4E-92360AD6D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843594"/>
              </p:ext>
            </p:extLst>
          </p:nvPr>
        </p:nvGraphicFramePr>
        <p:xfrm>
          <a:off x="254743" y="836006"/>
          <a:ext cx="11687535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281">
                  <a:extLst>
                    <a:ext uri="{9D8B030D-6E8A-4147-A177-3AD203B41FA5}">
                      <a16:colId xmlns="" xmlns:a16="http://schemas.microsoft.com/office/drawing/2014/main" val="2054562119"/>
                    </a:ext>
                  </a:extLst>
                </a:gridCol>
                <a:gridCol w="7454254">
                  <a:extLst>
                    <a:ext uri="{9D8B030D-6E8A-4147-A177-3AD203B41FA5}">
                      <a16:colId xmlns="" xmlns:a16="http://schemas.microsoft.com/office/drawing/2014/main" val="1233660579"/>
                    </a:ext>
                  </a:extLst>
                </a:gridCol>
              </a:tblGrid>
              <a:tr h="3735994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общие для включения во все учебные планы учебные предметы, в том числе на углубленном уровне.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Русский язык, 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Литература, 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Иностранный язык,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Математика,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История 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(или Россия в мире),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Физическая культура,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Основы безопасности жизнедеятельности, 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Астрономия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учебные предметы по выбору из обязательных предметных областей</a:t>
                      </a:r>
                    </a:p>
                    <a:p>
                      <a:pPr fontAlgn="base"/>
                      <a:r>
                        <a:rPr lang="ru-RU" sz="16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"</a:t>
                      </a:r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Родной </a:t>
                      </a:r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язык" / "</a:t>
                      </a:r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Родная литература" (базовый уровень </a:t>
                      </a:r>
                      <a:endParaRPr lang="ru-RU" sz="1600" b="1" i="1" kern="1200" dirty="0" smtClean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углубленный уровень)</a:t>
                      </a: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Второй иностранный язык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География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Экономика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Право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Обществознание (базовый уровень)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Россия в мире (базовый уровень)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Информатика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Физика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Химия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Биология (базовый и углубленный уровни)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Естествознание (базовый уровень)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ru-RU" sz="1600" b="1" i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Экология (базовый уровень)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9184912"/>
                  </a:ext>
                </a:extLst>
              </a:tr>
            </a:tbl>
          </a:graphicData>
        </a:graphic>
      </p:graphicFrame>
      <p:graphicFrame>
        <p:nvGraphicFramePr>
          <p:cNvPr id="9" name="Таблица 2">
            <a:extLst>
              <a:ext uri="{FF2B5EF4-FFF2-40B4-BE49-F238E27FC236}">
                <a16:creationId xmlns="" xmlns:a16="http://schemas.microsoft.com/office/drawing/2014/main" id="{17CD8264-AE05-4BE8-9D4E-92360AD6D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83467"/>
              </p:ext>
            </p:extLst>
          </p:nvPr>
        </p:nvGraphicFramePr>
        <p:xfrm>
          <a:off x="254743" y="5292313"/>
          <a:ext cx="11687534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6017">
                  <a:extLst>
                    <a:ext uri="{9D8B030D-6E8A-4147-A177-3AD203B41FA5}">
                      <a16:colId xmlns="" xmlns:a16="http://schemas.microsoft.com/office/drawing/2014/main" val="2054562119"/>
                    </a:ext>
                  </a:extLst>
                </a:gridCol>
                <a:gridCol w="4691517">
                  <a:extLst>
                    <a:ext uri="{9D8B030D-6E8A-4147-A177-3AD203B41FA5}">
                      <a16:colId xmlns="" xmlns:a16="http://schemas.microsoft.com/office/drawing/2014/main" val="12336605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курсы по 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выбору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факультативные (необязательные для данного уровня образования) и элективные (избираемые в обязательном порядке) учебные предметы, курсы, дисциплины (модули) в соответствии со спецификой и возможностями ОО </a:t>
                      </a:r>
                    </a:p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(ч.5 ст.34 Федерального закона №273-ФЗ) 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дополнительные учебные предметы 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учебные предметы, не вошедшие в «обязательную часть» учебного </a:t>
                      </a: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плана и предлагаемые образовательной организацией (например,</a:t>
                      </a:r>
                      <a:r>
                        <a:rPr lang="ru-RU" sz="1400" kern="1200" baseline="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«Психология», «Технология» и др.)</a:t>
                      </a:r>
                      <a:endParaRPr lang="ru-RU" sz="1400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0713527"/>
                  </a:ext>
                </a:extLst>
              </a:tr>
            </a:tbl>
          </a:graphicData>
        </a:graphic>
      </p:graphicFrame>
      <p:graphicFrame>
        <p:nvGraphicFramePr>
          <p:cNvPr id="10" name="Таблица 2">
            <a:extLst>
              <a:ext uri="{FF2B5EF4-FFF2-40B4-BE49-F238E27FC236}">
                <a16:creationId xmlns="" xmlns:a16="http://schemas.microsoft.com/office/drawing/2014/main" id="{17CD8264-AE05-4BE8-9D4E-92360AD6D6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538059"/>
              </p:ext>
            </p:extLst>
          </p:nvPr>
        </p:nvGraphicFramePr>
        <p:xfrm>
          <a:off x="254744" y="4919709"/>
          <a:ext cx="11687534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7534">
                  <a:extLst>
                    <a:ext uri="{9D8B030D-6E8A-4147-A177-3AD203B41FA5}">
                      <a16:colId xmlns="" xmlns:a16="http://schemas.microsoft.com/office/drawing/2014/main" val="20545621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Индивидуальный проект</a:t>
                      </a:r>
                      <a:endParaRPr lang="ru-RU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0713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52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87009" y="0"/>
            <a:ext cx="80602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 учебного плана </a:t>
            </a:r>
          </a:p>
          <a:p>
            <a:pPr algn="ctr"/>
            <a:r>
              <a:rPr lang="ru-RU" alt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естественно-научного профиля</a:t>
            </a:r>
            <a:endParaRPr lang="ru-RU" altLang="ru-RU" sz="32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159005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Объект 1">
            <a:extLst>
              <a:ext uri="{FF2B5EF4-FFF2-40B4-BE49-F238E27FC236}">
                <a16:creationId xmlns="" xmlns:a16="http://schemas.microsoft.com/office/drawing/2014/main" id="{AB8E4781-0DEA-4AE3-A435-EE2F7839CE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979005"/>
              </p:ext>
            </p:extLst>
          </p:nvPr>
        </p:nvGraphicFramePr>
        <p:xfrm>
          <a:off x="666546" y="1340476"/>
          <a:ext cx="10808436" cy="5230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30181">
                  <a:extLst>
                    <a:ext uri="{9D8B030D-6E8A-4147-A177-3AD203B41FA5}">
                      <a16:colId xmlns="" xmlns:a16="http://schemas.microsoft.com/office/drawing/2014/main" val="3098698077"/>
                    </a:ext>
                  </a:extLst>
                </a:gridCol>
                <a:gridCol w="3730181">
                  <a:extLst>
                    <a:ext uri="{9D8B030D-6E8A-4147-A177-3AD203B41FA5}">
                      <a16:colId xmlns="" xmlns:a16="http://schemas.microsoft.com/office/drawing/2014/main" val="3983386060"/>
                    </a:ext>
                  </a:extLst>
                </a:gridCol>
                <a:gridCol w="1674037">
                  <a:extLst>
                    <a:ext uri="{9D8B030D-6E8A-4147-A177-3AD203B41FA5}">
                      <a16:colId xmlns="" xmlns:a16="http://schemas.microsoft.com/office/drawing/2014/main" val="1605135391"/>
                    </a:ext>
                  </a:extLst>
                </a:gridCol>
                <a:gridCol w="1674037">
                  <a:extLst>
                    <a:ext uri="{9D8B030D-6E8A-4147-A177-3AD203B41FA5}">
                      <a16:colId xmlns="" xmlns:a16="http://schemas.microsoft.com/office/drawing/2014/main" val="333942449"/>
                    </a:ext>
                  </a:extLst>
                </a:gridCol>
              </a:tblGrid>
              <a:tr h="44084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Предметная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область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Учебный предмет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Уровень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часов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979155"/>
                  </a:ext>
                </a:extLst>
              </a:tr>
              <a:tr h="24467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 и 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015494"/>
                  </a:ext>
                </a:extLst>
              </a:tr>
              <a:tr h="244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Литература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7441084"/>
                  </a:ext>
                </a:extLst>
              </a:tr>
              <a:tr h="31853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Родной язык и родная 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Родная литература / Родной 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5145177"/>
                  </a:ext>
                </a:extLst>
              </a:tr>
              <a:tr h="349811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 и информатика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420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6513884"/>
                  </a:ext>
                </a:extLst>
              </a:tr>
              <a:tr h="244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Информатика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7533728"/>
                  </a:ext>
                </a:extLst>
              </a:tr>
              <a:tr h="24467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Иностранные языки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1546065"/>
                  </a:ext>
                </a:extLst>
              </a:tr>
              <a:tr h="244670">
                <a:tc rowSpan="3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Естественные науки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Химия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0434224"/>
                  </a:ext>
                </a:extLst>
              </a:tr>
              <a:tr h="24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Биология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90293809"/>
                  </a:ext>
                </a:extLst>
              </a:tr>
              <a:tr h="248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Астрономия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467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Общественные науки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История (Россия в мире)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488812"/>
                  </a:ext>
                </a:extLst>
              </a:tr>
              <a:tr h="24467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Физическая культура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84446070"/>
                  </a:ext>
                </a:extLst>
              </a:tr>
              <a:tr h="280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Основы безопасности жизнедеятельности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0683293"/>
                  </a:ext>
                </a:extLst>
              </a:tr>
              <a:tr h="24467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Индивидуальный проект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latin typeface="+mn-lt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9395062"/>
                  </a:ext>
                </a:extLst>
              </a:tr>
              <a:tr h="24467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Предметы и курсы по выбору: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…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669965"/>
                  </a:ext>
                </a:extLst>
              </a:tr>
              <a:tr h="1875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</a:rPr>
                        <a:t>…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+mn-lt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2754195"/>
                  </a:ext>
                </a:extLst>
              </a:tr>
              <a:tr h="1875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…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5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Биофизика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759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Теория познания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2840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Не менее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2170/н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е более 2590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26418" marR="26418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6340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49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59429" y="143748"/>
            <a:ext cx="8499901" cy="170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Пример учебного плана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гуманитарного профиля</a:t>
            </a:r>
            <a:endParaRPr lang="ru-RU" sz="3200" dirty="0">
              <a:solidFill>
                <a:srgbClr val="002060"/>
              </a:solidFill>
            </a:endParaRPr>
          </a:p>
          <a:p>
            <a:endParaRPr lang="ru-RU" sz="4104" dirty="0">
              <a:solidFill>
                <a:srgbClr val="3B4555"/>
              </a:solidFill>
              <a:latin typeface="Futura PT Bold" panose="020B0902020204020203" pitchFamily="34" charset="-52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246703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4D34EA0B-5FD9-4DD7-BBE4-568E85DAA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21324"/>
              </p:ext>
            </p:extLst>
          </p:nvPr>
        </p:nvGraphicFramePr>
        <p:xfrm>
          <a:off x="793820" y="1547446"/>
          <a:ext cx="10040340" cy="5000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7068">
                  <a:extLst>
                    <a:ext uri="{9D8B030D-6E8A-4147-A177-3AD203B41FA5}">
                      <a16:colId xmlns="" xmlns:a16="http://schemas.microsoft.com/office/drawing/2014/main" val="1881735064"/>
                    </a:ext>
                  </a:extLst>
                </a:gridCol>
                <a:gridCol w="3452838">
                  <a:extLst>
                    <a:ext uri="{9D8B030D-6E8A-4147-A177-3AD203B41FA5}">
                      <a16:colId xmlns="" xmlns:a16="http://schemas.microsoft.com/office/drawing/2014/main" val="3869397450"/>
                    </a:ext>
                  </a:extLst>
                </a:gridCol>
                <a:gridCol w="1520217">
                  <a:extLst>
                    <a:ext uri="{9D8B030D-6E8A-4147-A177-3AD203B41FA5}">
                      <a16:colId xmlns="" xmlns:a16="http://schemas.microsoft.com/office/drawing/2014/main" val="3776285919"/>
                    </a:ext>
                  </a:extLst>
                </a:gridCol>
                <a:gridCol w="1520217">
                  <a:extLst>
                    <a:ext uri="{9D8B030D-6E8A-4147-A177-3AD203B41FA5}">
                      <a16:colId xmlns="" xmlns:a16="http://schemas.microsoft.com/office/drawing/2014/main" val="837341640"/>
                    </a:ext>
                  </a:extLst>
                </a:gridCol>
              </a:tblGrid>
              <a:tr h="24056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Предметная область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Учебный предмет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Уровень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Количество часов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0001425"/>
                  </a:ext>
                </a:extLst>
              </a:tr>
              <a:tr h="15826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Русский язык и 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Русский язык 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70 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7349928"/>
                  </a:ext>
                </a:extLst>
              </a:tr>
              <a:tr h="1797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Литература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210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159961"/>
                  </a:ext>
                </a:extLst>
              </a:tr>
              <a:tr h="33802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Родной язык и родная литература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Родная литература / Родной 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1521121"/>
                  </a:ext>
                </a:extLst>
              </a:tr>
              <a:tr h="333388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Математика и информатика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Математика: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280 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9627952"/>
                  </a:ext>
                </a:extLst>
              </a:tr>
              <a:tr h="15826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Иностранные языки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Иностранный язык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420 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6140992"/>
                  </a:ext>
                </a:extLst>
              </a:tr>
              <a:tr h="3380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Второй иностранный язык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210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788286"/>
                  </a:ext>
                </a:extLst>
              </a:tr>
              <a:tr h="247963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Естественные науки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Естествознание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210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8781320"/>
                  </a:ext>
                </a:extLst>
              </a:tr>
              <a:tr h="228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Астрономия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21380">
                <a:tc rowSpan="3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Общественные науки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История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280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3972845"/>
                  </a:ext>
                </a:extLst>
              </a:tr>
              <a:tr h="15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Обществознание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140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7148908"/>
                  </a:ext>
                </a:extLst>
              </a:tr>
              <a:tr h="158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Право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140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0973357"/>
                  </a:ext>
                </a:extLst>
              </a:tr>
              <a:tr h="158260"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Физическая культура, экология и основы безопасности жизнедеятельности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Физическая культура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210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6258350"/>
                  </a:ext>
                </a:extLst>
              </a:tr>
              <a:tr h="319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Основы безопасности жизнедеятельности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Б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70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7207282"/>
                  </a:ext>
                </a:extLst>
              </a:tr>
              <a:tr h="15826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Индивидуальный проект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</a:rPr>
                        <a:t>70 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0913570"/>
                  </a:ext>
                </a:extLst>
              </a:tr>
              <a:tr h="21254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</a:rPr>
                        <a:t>Предметы и курсы по выбору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…</a:t>
                      </a:r>
                      <a:endParaRPr lang="ru-RU" dirty="0"/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70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4851505"/>
                  </a:ext>
                </a:extLst>
              </a:tr>
              <a:tr h="27910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…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631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Психология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70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826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ИТОГО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Не менее 2170/не более 2590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8522" marR="38522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8328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515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Предметная область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</a:rPr>
              <a:t>«Родной язык и родная литература»</a:t>
            </a:r>
            <a:endParaRPr lang="ru-RU" sz="3200" b="1" dirty="0">
              <a:solidFill>
                <a:srgbClr val="002060"/>
              </a:solidFill>
              <a:latin typeface="Futura PT Bold" panose="020B0902020204020203" pitchFamily="34" charset="-52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317041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="" xmlns:a16="http://schemas.microsoft.com/office/drawing/2014/main" id="{A67675A2-2867-45E1-9FCC-9C53EEFFF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644353"/>
              </p:ext>
            </p:extLst>
          </p:nvPr>
        </p:nvGraphicFramePr>
        <p:xfrm>
          <a:off x="308572" y="1497203"/>
          <a:ext cx="11454064" cy="1087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9495">
                  <a:extLst>
                    <a:ext uri="{9D8B030D-6E8A-4147-A177-3AD203B41FA5}">
                      <a16:colId xmlns="" xmlns:a16="http://schemas.microsoft.com/office/drawing/2014/main" val="3695662511"/>
                    </a:ext>
                  </a:extLst>
                </a:gridCol>
                <a:gridCol w="3474721">
                  <a:extLst>
                    <a:ext uri="{9D8B030D-6E8A-4147-A177-3AD203B41FA5}">
                      <a16:colId xmlns="" xmlns:a16="http://schemas.microsoft.com/office/drawing/2014/main" val="3978982325"/>
                    </a:ext>
                  </a:extLst>
                </a:gridCol>
                <a:gridCol w="3599848">
                  <a:extLst>
                    <a:ext uri="{9D8B030D-6E8A-4147-A177-3AD203B41FA5}">
                      <a16:colId xmlns="" xmlns:a16="http://schemas.microsoft.com/office/drawing/2014/main" val="2582085484"/>
                    </a:ext>
                  </a:extLst>
                </a:gridCol>
              </a:tblGrid>
              <a:tr h="44774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1-4 </a:t>
                      </a:r>
                      <a:r>
                        <a:rPr lang="ru-RU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классы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5-9 классы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10-11 классы 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7366086"/>
                  </a:ext>
                </a:extLst>
              </a:tr>
              <a:tr h="412911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обязательные предметы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обязательные предметы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«Родной язык» и/или «Родная литература»</a:t>
                      </a:r>
                      <a:endParaRPr lang="ru-RU" b="1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3391344"/>
                  </a:ext>
                </a:extLst>
              </a:tr>
            </a:tbl>
          </a:graphicData>
        </a:graphic>
      </p:graphicFrame>
      <p:graphicFrame>
        <p:nvGraphicFramePr>
          <p:cNvPr id="10" name="Таблица 2">
            <a:extLst>
              <a:ext uri="{FF2B5EF4-FFF2-40B4-BE49-F238E27FC236}">
                <a16:creationId xmlns="" xmlns:a16="http://schemas.microsoft.com/office/drawing/2014/main" id="{A97DDBDC-4E2C-4242-9274-737DAF3F2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90814"/>
              </p:ext>
            </p:extLst>
          </p:nvPr>
        </p:nvGraphicFramePr>
        <p:xfrm>
          <a:off x="308572" y="2585031"/>
          <a:ext cx="11454063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9119">
                  <a:extLst>
                    <a:ext uri="{9D8B030D-6E8A-4147-A177-3AD203B41FA5}">
                      <a16:colId xmlns="" xmlns:a16="http://schemas.microsoft.com/office/drawing/2014/main" val="3695662511"/>
                    </a:ext>
                  </a:extLst>
                </a:gridCol>
                <a:gridCol w="3457310">
                  <a:extLst>
                    <a:ext uri="{9D8B030D-6E8A-4147-A177-3AD203B41FA5}">
                      <a16:colId xmlns="" xmlns:a16="http://schemas.microsoft.com/office/drawing/2014/main" val="3978982325"/>
                    </a:ext>
                  </a:extLst>
                </a:gridCol>
                <a:gridCol w="3607634">
                  <a:extLst>
                    <a:ext uri="{9D8B030D-6E8A-4147-A177-3AD203B41FA5}">
                      <a16:colId xmlns="" xmlns:a16="http://schemas.microsoft.com/office/drawing/2014/main" val="2582085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ОО 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имеет право самостоятельно установить необходимое количество часов на изучение учебных предметов предметных областей «Русский язык и литературное чтение» и  «Родной язык и литературное чтение на родном языке» (перераспределить часы на изучение в 1-4 классах, в том числе используя часы части, формируемой участниками образовательных отношений)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ОО 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имеет право самостоятельно установить необходимое количество часов на изучение учебных предметов предметной области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«Родной язык и родная литература»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, в том числе используя часы </a:t>
                      </a: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части, формируемой участниками образовательных отношений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рекомендуемые 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часы </a:t>
                      </a:r>
                    </a:p>
                    <a:p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Родной язык -70/210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Родная литература -35/70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7366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71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Второй иностранный язык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464179" y="1025322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="" xmlns:a16="http://schemas.microsoft.com/office/drawing/2014/main" id="{A67675A2-2867-45E1-9FCC-9C53EEFFF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204942"/>
              </p:ext>
            </p:extLst>
          </p:nvPr>
        </p:nvGraphicFramePr>
        <p:xfrm>
          <a:off x="2036487" y="1502162"/>
          <a:ext cx="8743808" cy="76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58">
                  <a:extLst>
                    <a:ext uri="{9D8B030D-6E8A-4147-A177-3AD203B41FA5}">
                      <a16:colId xmlns="" xmlns:a16="http://schemas.microsoft.com/office/drawing/2014/main" val="3695662511"/>
                    </a:ext>
                  </a:extLst>
                </a:gridCol>
                <a:gridCol w="3474720">
                  <a:extLst>
                    <a:ext uri="{9D8B030D-6E8A-4147-A177-3AD203B41FA5}">
                      <a16:colId xmlns="" xmlns:a16="http://schemas.microsoft.com/office/drawing/2014/main" val="3978982325"/>
                    </a:ext>
                  </a:extLst>
                </a:gridCol>
                <a:gridCol w="2906830">
                  <a:extLst>
                    <a:ext uri="{9D8B030D-6E8A-4147-A177-3AD203B41FA5}">
                      <a16:colId xmlns="" xmlns:a16="http://schemas.microsoft.com/office/drawing/2014/main" val="2582085484"/>
                    </a:ext>
                  </a:extLst>
                </a:gridCol>
              </a:tblGrid>
              <a:tr h="39717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2-4 классы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5-9 классы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10-11 классы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736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отсутствует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обязательный предмет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предмет по выбору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3391344"/>
                  </a:ext>
                </a:extLst>
              </a:tr>
            </a:tbl>
          </a:graphicData>
        </a:graphic>
      </p:graphicFrame>
      <p:graphicFrame>
        <p:nvGraphicFramePr>
          <p:cNvPr id="10" name="Таблица 2">
            <a:extLst>
              <a:ext uri="{FF2B5EF4-FFF2-40B4-BE49-F238E27FC236}">
                <a16:creationId xmlns="" xmlns:a16="http://schemas.microsoft.com/office/drawing/2014/main" id="{A97DDBDC-4E2C-4242-9274-737DAF3F2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92054"/>
              </p:ext>
            </p:extLst>
          </p:nvPr>
        </p:nvGraphicFramePr>
        <p:xfrm>
          <a:off x="2042043" y="2338252"/>
          <a:ext cx="873825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202">
                  <a:extLst>
                    <a:ext uri="{9D8B030D-6E8A-4147-A177-3AD203B41FA5}">
                      <a16:colId xmlns="" xmlns:a16="http://schemas.microsoft.com/office/drawing/2014/main" val="3695662511"/>
                    </a:ext>
                  </a:extLst>
                </a:gridCol>
                <a:gridCol w="3505554">
                  <a:extLst>
                    <a:ext uri="{9D8B030D-6E8A-4147-A177-3AD203B41FA5}">
                      <a16:colId xmlns="" xmlns:a16="http://schemas.microsoft.com/office/drawing/2014/main" val="3978982325"/>
                    </a:ext>
                  </a:extLst>
                </a:gridCol>
                <a:gridCol w="2887496">
                  <a:extLst>
                    <a:ext uri="{9D8B030D-6E8A-4147-A177-3AD203B41FA5}">
                      <a16:colId xmlns="" xmlns:a16="http://schemas.microsoft.com/office/drawing/2014/main" val="2582085484"/>
                    </a:ext>
                  </a:extLst>
                </a:gridCol>
              </a:tblGrid>
              <a:tr h="39119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Можно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включать в часть, формируемую участниками образователь-</a:t>
                      </a:r>
                      <a:r>
                        <a:rPr lang="ru-RU" baseline="0" dirty="0" err="1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ных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отношений, по выбору родителей и обучающихся  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ООО самостоятельно определяет в основной образовательной программе  основного общего образования: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- классы (параллели), в которых обучающиеся будут изучать второй иностранный язык; 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- количество часов, отводимых на изучение второго иностранного языка;</a:t>
                      </a:r>
                    </a:p>
                    <a:p>
                      <a:endParaRPr lang="ru-RU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140 часов или 210 часов за два года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7366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162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Физическая культура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965928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xmlns="" id="{A67675A2-2867-45E1-9FCC-9C53EEFFF8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879956"/>
              </p:ext>
            </p:extLst>
          </p:nvPr>
        </p:nvGraphicFramePr>
        <p:xfrm>
          <a:off x="2095754" y="1065032"/>
          <a:ext cx="8119026" cy="991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xmlns="" val="369566251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xmlns="" val="3978982325"/>
                    </a:ext>
                  </a:extLst>
                </a:gridCol>
                <a:gridCol w="2700360">
                  <a:extLst>
                    <a:ext uri="{9D8B030D-6E8A-4147-A177-3AD203B41FA5}">
                      <a16:colId xmlns:a16="http://schemas.microsoft.com/office/drawing/2014/main" xmlns="" val="2582085484"/>
                    </a:ext>
                  </a:extLst>
                </a:gridCol>
              </a:tblGrid>
              <a:tr h="41198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1-4 классы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5-9 классы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10-11 классы 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366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обязательный предмет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обязательный предмет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обязательный предмет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3391344"/>
                  </a:ext>
                </a:extLst>
              </a:tr>
            </a:tbl>
          </a:graphicData>
        </a:graphic>
      </p:graphicFrame>
      <p:graphicFrame>
        <p:nvGraphicFramePr>
          <p:cNvPr id="10" name="Таблица 2">
            <a:extLst>
              <a:ext uri="{FF2B5EF4-FFF2-40B4-BE49-F238E27FC236}">
                <a16:creationId xmlns:a16="http://schemas.microsoft.com/office/drawing/2014/main" xmlns="" id="{A97DDBDC-4E2C-4242-9274-737DAF3F2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412890"/>
              </p:ext>
            </p:extLst>
          </p:nvPr>
        </p:nvGraphicFramePr>
        <p:xfrm>
          <a:off x="980249" y="2056134"/>
          <a:ext cx="10627958" cy="1688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7958">
                  <a:extLst>
                    <a:ext uri="{9D8B030D-6E8A-4147-A177-3AD203B41FA5}">
                      <a16:colId xmlns:a16="http://schemas.microsoft.com/office/drawing/2014/main" xmlns="" val="3695662511"/>
                    </a:ext>
                  </a:extLst>
                </a:gridCol>
              </a:tblGrid>
              <a:tr h="1688124">
                <a:tc>
                  <a:txBody>
                    <a:bodyPr/>
                    <a:lstStyle/>
                    <a:p>
                      <a:pPr lvl="0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Для удовлетворения биологической потребности в движении независимо от возраста обучающихся рекомендуется проводить </a:t>
                      </a:r>
                      <a:r>
                        <a:rPr lang="ru-RU" sz="2000" b="1" u="sng" dirty="0">
                          <a:solidFill>
                            <a:srgbClr val="002060"/>
                          </a:solidFill>
                        </a:rPr>
                        <a:t>не менее 3-х учебных занятий физической культурой (в урочной и внеурочной форме) в неделю, </a:t>
                      </a:r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предусмотренных в объеме общей недельной нагрузки. Заменять учебные занятия физической культурой другими предметами не допускается. (Пункт в редакции, введенной в действие со 2 января 2016 года Изменениями N 3 от 24 ноября 2015 года. 10.21. </a:t>
                      </a:r>
                      <a:endParaRPr lang="ru-RU" sz="18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366086"/>
                  </a:ext>
                </a:extLst>
              </a:tr>
            </a:tbl>
          </a:graphicData>
        </a:graphic>
      </p:graphicFrame>
      <p:graphicFrame>
        <p:nvGraphicFramePr>
          <p:cNvPr id="11" name="Таблица 2">
            <a:extLst>
              <a:ext uri="{FF2B5EF4-FFF2-40B4-BE49-F238E27FC236}">
                <a16:creationId xmlns:a16="http://schemas.microsoft.com/office/drawing/2014/main" xmlns="" id="{0BCD7F3D-BEA6-425F-87D6-94ABD6A71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99421"/>
              </p:ext>
            </p:extLst>
          </p:nvPr>
        </p:nvGraphicFramePr>
        <p:xfrm>
          <a:off x="459518" y="3657600"/>
          <a:ext cx="1146813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68131">
                  <a:extLst>
                    <a:ext uri="{9D8B030D-6E8A-4147-A177-3AD203B41FA5}">
                      <a16:colId xmlns:a16="http://schemas.microsoft.com/office/drawing/2014/main" xmlns="" val="3695662511"/>
                    </a:ext>
                  </a:extLst>
                </a:gridCol>
              </a:tblGrid>
              <a:tr h="3029156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учащимся могут быть предложены вариативные разделы рабочей программы из числа представленных в федеральном реестре (</a:t>
                      </a:r>
                      <a:r>
                        <a:rPr lang="ru-RU" sz="2000" b="1" u="sng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</a:t>
                      </a:r>
                      <a:r>
                        <a:rPr lang="ru-RU" sz="2000" b="1" u="sng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://fgosreestr.ru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2000" b="1" u="sng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учетом их спортивных интересов</a:t>
                      </a:r>
                      <a:r>
                        <a:rPr lang="ru-RU" sz="20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например,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«Физическая культура для обучающихся 8-11 классов на основе фитнес-аэробики»;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«Физическая культура. Бадминтон. 5-11 класс»;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«Программа по физической культуре для общеобразовательных организаций на основе акробатического рок-н-ролла»;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«Учебная программа по физической культуре для общеобразовательных школ на основе спортивной борьбы»;   </a:t>
                      </a:r>
                    </a:p>
                    <a:p>
                      <a:r>
                        <a:rPr lang="ru-RU" sz="2000" b="1" u="sng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с учетом  состояния здоровья:</a:t>
                      </a:r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«Программа по физической культуре для учащихся X-XI классов общеобразовательных школ, отнесённых по состоянию здоровья к специальной медицинской группе «А». 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366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13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2269" y="249105"/>
            <a:ext cx="107627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Основы духовно-нравственной культуры народов России </a:t>
            </a:r>
            <a:endParaRPr lang="ru-RU" sz="32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343696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0779" y="2344183"/>
            <a:ext cx="11279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предметная область ОДНКНР может быть реализована через: </a:t>
            </a:r>
            <a:endParaRPr lang="ru-RU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just">
              <a:buAutoNum type="arabicParenR"/>
            </a:pP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занятия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по предметной области ОДНКНР</a:t>
            </a: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включенные в </a:t>
            </a: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обязательную часть учебного плана; </a:t>
            </a:r>
          </a:p>
          <a:p>
            <a:pPr algn="just">
              <a:buAutoNum type="arabicParenR"/>
            </a:pPr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ограммы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учебных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предметов других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предметных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областей.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Рабочие программы разрабатываются с учетом предметных результатов предметной области ОДНКНР и наполняются соответствующим содержанием.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35586" y="2619052"/>
            <a:ext cx="17529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</a:t>
            </a:r>
          </a:p>
          <a:p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91706" y="1688575"/>
            <a:ext cx="110590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ОДНКНР – обязательная предметная область в учебном </a:t>
            </a:r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плане.</a:t>
            </a:r>
            <a:r>
              <a:rPr lang="ru-RU" sz="2800" b="1" dirty="0" smtClean="0"/>
              <a:t>           </a:t>
            </a:r>
            <a:endParaRPr lang="ru-RU" sz="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6814" y="4521257"/>
            <a:ext cx="112488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вписывать ОДНКНР в аттестат и указывать по нему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отметку, если 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ОДНКНР в учебном плане как отдельный </a:t>
            </a:r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предмет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32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30929" y="293511"/>
            <a:ext cx="98439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Определение  количества часов 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в учебном плане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6373A273-088B-49F1-9B8E-E4BF85892A7A}"/>
              </a:ext>
            </a:extLst>
          </p:cNvPr>
          <p:cNvCxnSpPr/>
          <p:nvPr/>
        </p:nvCxnSpPr>
        <p:spPr>
          <a:xfrm>
            <a:off x="2385618" y="1511692"/>
            <a:ext cx="7603643" cy="0"/>
          </a:xfrm>
          <a:prstGeom prst="line">
            <a:avLst/>
          </a:prstGeom>
          <a:ln w="25400">
            <a:solidFill>
              <a:srgbClr val="3B455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172A038E-AEF9-4D51-9D2C-B0F0B21F33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20468" y="1638159"/>
            <a:ext cx="11039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28 пункт 3.1. </a:t>
            </a:r>
            <a:r>
              <a:rPr lang="ru-RU" alt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компетенции образовательной организации… .относятся разработка и принятие… локальных нормативных актов;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30 пункт 2.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Образовательная организация принимает локальные нормативные акты…, в том числе регламентирующие режим занятий обучающихся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  <a:p>
            <a:pPr algn="just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13 пункт 10.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государственные органы, органы государственной власти субъектов РФ, органы местного самоуправления, осуществляющие управление в сфере образования, не вправе изменять учебный план и </a:t>
            </a:r>
            <a:r>
              <a:rPr lang="ru-RU" sz="2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календарный учебный график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организаций…</a:t>
            </a: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53E902FE-B603-4F36-A098-400D9A5A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542" y="-201645"/>
            <a:ext cx="530915" cy="40329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7935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xmlns="" id="{409F6BD6-3487-44B1-9D1D-F6AB3E849433}"/>
              </a:ext>
            </a:extLst>
          </p:cNvPr>
          <p:cNvSpPr/>
          <p:nvPr/>
        </p:nvSpPr>
        <p:spPr>
          <a:xfrm rot="5400000" flipH="1">
            <a:off x="5851622" y="-956334"/>
            <a:ext cx="529190" cy="10888822"/>
          </a:xfrm>
          <a:prstGeom prst="leftBrace">
            <a:avLst>
              <a:gd name="adj1" fmla="val 8333"/>
              <a:gd name="adj2" fmla="val 50138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F2304D60-342D-4C34-A13C-E4C160FF9377}"/>
              </a:ext>
            </a:extLst>
          </p:cNvPr>
          <p:cNvSpPr/>
          <p:nvPr/>
        </p:nvSpPr>
        <p:spPr>
          <a:xfrm>
            <a:off x="620468" y="4482628"/>
            <a:ext cx="110395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учебных недель</a:t>
            </a:r>
          </a:p>
        </p:txBody>
      </p:sp>
      <p:graphicFrame>
        <p:nvGraphicFramePr>
          <p:cNvPr id="15" name="Таблица 2">
            <a:extLst>
              <a:ext uri="{FF2B5EF4-FFF2-40B4-BE49-F238E27FC236}">
                <a16:creationId xmlns:a16="http://schemas.microsoft.com/office/drawing/2014/main" xmlns="" id="{9E2B04C2-4EDB-4FBE-ABC5-AF259813E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46367"/>
              </p:ext>
            </p:extLst>
          </p:nvPr>
        </p:nvGraphicFramePr>
        <p:xfrm>
          <a:off x="570792" y="4975071"/>
          <a:ext cx="10964184" cy="1177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04">
                  <a:extLst>
                    <a:ext uri="{9D8B030D-6E8A-4147-A177-3AD203B41FA5}">
                      <a16:colId xmlns:a16="http://schemas.microsoft.com/office/drawing/2014/main" xmlns="" val="3695662511"/>
                    </a:ext>
                  </a:extLst>
                </a:gridCol>
                <a:gridCol w="3635761">
                  <a:extLst>
                    <a:ext uri="{9D8B030D-6E8A-4147-A177-3AD203B41FA5}">
                      <a16:colId xmlns:a16="http://schemas.microsoft.com/office/drawing/2014/main" xmlns="" val="3978982325"/>
                    </a:ext>
                  </a:extLst>
                </a:gridCol>
                <a:gridCol w="3537019">
                  <a:extLst>
                    <a:ext uri="{9D8B030D-6E8A-4147-A177-3AD203B41FA5}">
                      <a16:colId xmlns:a16="http://schemas.microsoft.com/office/drawing/2014/main" xmlns="" val="2582085484"/>
                    </a:ext>
                  </a:extLst>
                </a:gridCol>
              </a:tblGrid>
              <a:tr h="53778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1-4 классы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5-9 классы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002060"/>
                          </a:solidFill>
                        </a:rPr>
                        <a:t>10-11 классы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7366086"/>
                  </a:ext>
                </a:extLst>
              </a:tr>
              <a:tr h="412911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2904 часов 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более 3345 часов.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5267 часов 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более 6020 часов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2170 часов </a:t>
                      </a:r>
                    </a:p>
                    <a:p>
                      <a:pPr algn="ctr"/>
                      <a:r>
                        <a:rPr lang="ru-RU" sz="18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более 2590 часов 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3391344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34C69ABB-B8C2-4BB2-909D-97D0FDC08DE8}"/>
              </a:ext>
            </a:extLst>
          </p:cNvPr>
          <p:cNvSpPr/>
          <p:nvPr/>
        </p:nvSpPr>
        <p:spPr>
          <a:xfrm>
            <a:off x="570792" y="6141158"/>
            <a:ext cx="1103954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часов, выделяемых на изучение отдельного учебного предмета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995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2269" y="249105"/>
            <a:ext cx="10762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Организация внеурочной деятельности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343696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87589" y="1500405"/>
            <a:ext cx="43517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Направления внеурочной деятельности 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спортивно-оздоровительное, 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духовно-нравственное,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социальное, </a:t>
            </a:r>
          </a:p>
          <a:p>
            <a:pPr marL="285750" indent="-285750">
              <a:buFontTx/>
              <a:buChar char="-"/>
            </a:pPr>
            <a:r>
              <a:rPr lang="ru-RU" dirty="0" err="1">
                <a:solidFill>
                  <a:srgbClr val="002060"/>
                </a:solidFill>
                <a:latin typeface="Arial Black" panose="020B0A04020102020204" pitchFamily="34" charset="0"/>
              </a:rPr>
              <a:t>общеинтеллектуальное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,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общекультурное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53263" y="1480209"/>
            <a:ext cx="66510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Формы организации внеурочной деятельности: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художественные, культурологические, филологические, хоровые студии,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сетевые сообщества, 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школьные спортивные клубы и секции,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конференции, олимпиады,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Arial Black" panose="020B0A04020102020204" pitchFamily="34" charset="0"/>
              </a:rPr>
              <a:t>военнопатриотические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 объединения,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экскурсии, соревнования,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поисковые и научные исследования,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общественно полезные практики 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другие формы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2758" y="3692499"/>
            <a:ext cx="44572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Часы внеурочной деятельности могут быть реализованы как в течение учебной недели, так и </a:t>
            </a:r>
            <a:endParaRPr lang="ru-RU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lvl="0"/>
            <a:r>
              <a:rPr lang="ru-RU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период каникул, в выходные и нерабочие праздничные дни. Внеурочная деятельность организуется на добровольной основе в соответствии с выбором участников образовательных отношений.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80008" y="4772278"/>
            <a:ext cx="69879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План внеурочной деятельности определяет </a:t>
            </a:r>
          </a:p>
          <a:p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- состав и структуру направлений,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формы организации, </a:t>
            </a:r>
          </a:p>
          <a:p>
            <a:pPr marL="285750" indent="-285750">
              <a:buFontTx/>
              <a:buChar char="-"/>
            </a:pP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внеурочной деятельности обучающихся при получении среднего общего образования </a:t>
            </a:r>
          </a:p>
          <a:p>
            <a:r>
              <a:rPr lang="ru-RU" dirty="0">
                <a:solidFill>
                  <a:srgbClr val="FF0000"/>
                </a:solidFill>
                <a:latin typeface="Arial Black" panose="020B0A04020102020204" pitchFamily="34" charset="0"/>
              </a:rPr>
              <a:t>(до 700 часов за два года обучения)</a:t>
            </a:r>
          </a:p>
        </p:txBody>
      </p:sp>
    </p:spTree>
    <p:extLst>
      <p:ext uri="{BB962C8B-B14F-4D97-AF65-F5344CB8AC3E}">
        <p14:creationId xmlns:p14="http://schemas.microsoft.com/office/powerpoint/2010/main" val="854350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Сроки завершения учебного года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C068FB5-1562-D343-BD66-7D6E84E547FC}"/>
              </a:ext>
            </a:extLst>
          </p:cNvPr>
          <p:cNvSpPr/>
          <p:nvPr/>
        </p:nvSpPr>
        <p:spPr>
          <a:xfrm>
            <a:off x="162448" y="1264362"/>
            <a:ext cx="118671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Учебный год в образовательных организациях начинается 1 сентября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и заканчивается в соответствии с учебным планом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соответствующей общеобразовательной программы.</a:t>
            </a:r>
          </a:p>
          <a:p>
            <a:r>
              <a:rPr lang="ru-RU" sz="2000" b="1" dirty="0"/>
              <a:t>(Порядок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образования, утв. </a:t>
            </a:r>
            <a:r>
              <a:rPr lang="ru-RU" sz="2000" b="1" dirty="0">
                <a:hlinkClick r:id="rId3"/>
              </a:rPr>
              <a:t>приказом</a:t>
            </a:r>
            <a:r>
              <a:rPr lang="ru-RU" sz="2000" b="1" dirty="0"/>
              <a:t> Министерства образования и науки РФ                            от 30 августа 2013 г. N 1015)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Рекомендуемы сроки: 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               1-4 классы                 </a:t>
            </a:r>
            <a:r>
              <a:rPr lang="ru-RU" sz="2400" b="1" dirty="0">
                <a:solidFill>
                  <a:srgbClr val="FF0000"/>
                </a:solidFill>
              </a:rPr>
              <a:t>25 мая </a:t>
            </a:r>
            <a:r>
              <a:rPr lang="ru-RU" sz="2400" b="1" dirty="0">
                <a:solidFill>
                  <a:srgbClr val="002060"/>
                </a:solidFill>
              </a:rPr>
              <a:t>(понедельник)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               5-8, 10 классы           </a:t>
            </a:r>
            <a:r>
              <a:rPr lang="ru-RU" sz="2400" b="1" dirty="0">
                <a:solidFill>
                  <a:srgbClr val="FF0000"/>
                </a:solidFill>
              </a:rPr>
              <a:t>29 мая </a:t>
            </a:r>
            <a:r>
              <a:rPr lang="ru-RU" sz="2400" b="1" dirty="0">
                <a:solidFill>
                  <a:srgbClr val="002060"/>
                </a:solidFill>
              </a:rPr>
              <a:t>(пятница) при 5-дневной учебной неделе),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                                                                 30 мая </a:t>
            </a:r>
            <a:r>
              <a:rPr lang="ru-RU" sz="2400" b="1" dirty="0">
                <a:solidFill>
                  <a:srgbClr val="002060"/>
                </a:solidFill>
              </a:rPr>
              <a:t>(суббота) при 6-дневной учебной неделе);</a:t>
            </a:r>
          </a:p>
          <a:p>
            <a:r>
              <a:rPr lang="ru-RU" sz="2400" b="1" dirty="0">
                <a:solidFill>
                  <a:srgbClr val="002060"/>
                </a:solidFill>
              </a:rPr>
              <a:t>                           9, 11 классы               </a:t>
            </a:r>
            <a:r>
              <a:rPr lang="ru-RU" sz="2400" b="1" dirty="0">
                <a:solidFill>
                  <a:srgbClr val="FF0000"/>
                </a:solidFill>
              </a:rPr>
              <a:t>5 июня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PS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образовательная программа – включает  учебный план, календарный учебный график, рабочие программы учебных предметов, курсов, дисциплин (модулей), иные компоненты (</a:t>
            </a:r>
            <a:r>
              <a:rPr lang="ru-RU" b="1" i="1" dirty="0">
                <a:solidFill>
                  <a:srgbClr val="FF0000"/>
                </a:solidFill>
              </a:rPr>
              <a:t>план внеурочной деятельности</a:t>
            </a:r>
            <a:r>
              <a:rPr lang="ru-RU" b="1" dirty="0"/>
              <a:t>), а также оценочные и методические материалы;</a:t>
            </a:r>
            <a:endParaRPr lang="ru-RU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42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Формы промежуточной аттестации </a:t>
            </a:r>
            <a:endParaRPr lang="ru-RU" sz="32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CC068FB5-1562-D343-BD66-7D6E84E547FC}"/>
              </a:ext>
            </a:extLst>
          </p:cNvPr>
          <p:cNvSpPr/>
          <p:nvPr/>
        </p:nvSpPr>
        <p:spPr>
          <a:xfrm>
            <a:off x="162448" y="1152832"/>
            <a:ext cx="118671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Статья 58     </a:t>
            </a:r>
            <a:r>
              <a:rPr lang="ru-RU" sz="2400" dirty="0" smtClean="0">
                <a:solidFill>
                  <a:srgbClr val="002060"/>
                </a:solidFill>
              </a:rPr>
              <a:t>Освоение </a:t>
            </a:r>
            <a:r>
              <a:rPr lang="ru-RU" sz="2400" dirty="0">
                <a:solidFill>
                  <a:srgbClr val="002060"/>
                </a:solidFill>
              </a:rPr>
              <a:t>образовательной программы (за исключением образовательной программы дошкольного образования), в том числе отдельной части или всего объема учебного предмета, курса, дисциплины (модуля) образовательной программы, сопровождается </a:t>
            </a:r>
            <a:r>
              <a:rPr lang="ru-RU" sz="2400" b="1" dirty="0">
                <a:solidFill>
                  <a:srgbClr val="002060"/>
                </a:solidFill>
              </a:rPr>
              <a:t>промежуточной аттестацией обучающихся, проводимой в формах, определенных учебным планом, и в порядке, установленном образовательной </a:t>
            </a:r>
            <a:r>
              <a:rPr lang="ru-RU" sz="2400" b="1" dirty="0" smtClean="0">
                <a:solidFill>
                  <a:srgbClr val="002060"/>
                </a:solidFill>
              </a:rPr>
              <a:t>организацией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="" xmlns:a16="http://schemas.microsoft.com/office/drawing/2014/main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="" xmlns:a16="http://schemas.microsoft.com/office/drawing/2014/main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489616"/>
              </p:ext>
            </p:extLst>
          </p:nvPr>
        </p:nvGraphicFramePr>
        <p:xfrm>
          <a:off x="162448" y="3493971"/>
          <a:ext cx="11812677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980"/>
                <a:gridCol w="9693697"/>
              </a:tblGrid>
              <a:tr h="1212783">
                <a:tc rowSpan="2">
                  <a:txBody>
                    <a:bodyPr/>
                    <a:lstStyle/>
                    <a:p>
                      <a:pPr algn="l"/>
                      <a:r>
                        <a:rPr lang="ru-RU" b="1" i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Формы</a:t>
                      </a:r>
                      <a:r>
                        <a:rPr lang="ru-RU" b="1" i="0" baseline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</a:t>
                      </a:r>
                      <a:r>
                        <a:rPr lang="ru-RU" b="1" i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промежуточной аттестации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0" i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Вариант 1.</a:t>
                      </a:r>
                    </a:p>
                    <a:p>
                      <a:pPr algn="l"/>
                      <a:r>
                        <a:rPr lang="ru-RU" b="0" i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Промежуточная</a:t>
                      </a:r>
                      <a:r>
                        <a:rPr lang="ru-RU" b="0" i="0" baseline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</a:t>
                      </a:r>
                      <a:r>
                        <a:rPr lang="ru-RU" b="0" i="0" baseline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аттестация проводится в качестве отдельной процедуры, независимо от результатов четвертных и годовой отметок:</a:t>
                      </a:r>
                      <a:endParaRPr lang="ru-RU" b="0" i="0" dirty="0" smtClean="0">
                        <a:solidFill>
                          <a:srgbClr val="002060"/>
                        </a:solidFill>
                        <a:effectLst/>
                        <a:latin typeface="PT Sans"/>
                      </a:endParaRPr>
                    </a:p>
                    <a:p>
                      <a:pPr algn="l"/>
                      <a:r>
                        <a:rPr lang="ru-RU" b="0" i="0" baseline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п</a:t>
                      </a:r>
                      <a:r>
                        <a:rPr lang="ru-RU" b="0" i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исьменные </a:t>
                      </a:r>
                      <a:r>
                        <a:rPr lang="ru-RU" b="0" i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формы (контрольные работы, тесты, сочинения, диктанты, изложения, рефераты, эссе и др.). </a:t>
                      </a:r>
                    </a:p>
                    <a:p>
                      <a:pPr algn="l"/>
                      <a:r>
                        <a:rPr lang="ru-RU" b="0" i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устные формы</a:t>
                      </a:r>
                      <a:r>
                        <a:rPr lang="ru-RU" b="0" i="0" baseline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</a:t>
                      </a:r>
                      <a:r>
                        <a:rPr lang="ru-RU" b="0" i="0" dirty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(экзамены, собеседования, доклады, защита проектной или творческой работы и др.).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lang="ru-RU" b="1" i="0" dirty="0" smtClean="0">
                        <a:solidFill>
                          <a:srgbClr val="002060"/>
                        </a:solidFill>
                        <a:effectLst/>
                        <a:latin typeface="PT San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Вариант 2.</a:t>
                      </a:r>
                    </a:p>
                    <a:p>
                      <a:pPr algn="l"/>
                      <a:r>
                        <a:rPr lang="ru-RU" sz="1800" b="0" i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Промежуточная</a:t>
                      </a:r>
                      <a:r>
                        <a:rPr lang="ru-RU" sz="1800" b="0" i="0" baseline="0" smtClean="0">
                          <a:solidFill>
                            <a:srgbClr val="002060"/>
                          </a:solidFill>
                          <a:effectLst/>
                          <a:latin typeface="PT Sans"/>
                        </a:rPr>
                        <a:t> аттестация - среднеарифметическое результатов четвертных (полугодовых) отметок.    </a:t>
                      </a:r>
                      <a:endParaRPr lang="ru-RU" sz="1800" b="0" i="0" dirty="0" smtClean="0">
                        <a:solidFill>
                          <a:srgbClr val="002060"/>
                        </a:solidFill>
                        <a:effectLst/>
                        <a:latin typeface="PT Sans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1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Военно</a:t>
            </a:r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- полевые сборы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C068FB5-1562-D343-BD66-7D6E84E547FC}"/>
              </a:ext>
            </a:extLst>
          </p:cNvPr>
          <p:cNvSpPr/>
          <p:nvPr/>
        </p:nvSpPr>
        <p:spPr>
          <a:xfrm>
            <a:off x="443882" y="1638558"/>
            <a:ext cx="111681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Подготовка по основам военной службы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предусматривается для граждан мужского пола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и проводится в образовательных организациях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в рамках освоения образовательной программы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среднего общего образования </a:t>
            </a:r>
          </a:p>
          <a:p>
            <a:pPr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или среднего профессионального образования </a:t>
            </a:r>
          </a:p>
          <a:p>
            <a:pPr algn="ctr"/>
            <a:r>
              <a:rPr lang="ru-RU" sz="2400" dirty="0">
                <a:solidFill>
                  <a:srgbClr val="FF0000"/>
                </a:solidFill>
                <a:latin typeface="Arial Black" panose="020B0A04020102020204" pitchFamily="34" charset="0"/>
              </a:rPr>
              <a:t>в течение последних 2 лет обучения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...</a:t>
            </a:r>
          </a:p>
          <a:p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(Постановление Правительства РФ от 31 декабря 1999 г. N 1441</a:t>
            </a: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</a:rPr>
              <a:t>«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Об утверждении Положения о подготовке граждан Российской Федерации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к военной службе»)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14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Выдача аттестатов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C068FB5-1562-D343-BD66-7D6E84E547FC}"/>
              </a:ext>
            </a:extLst>
          </p:cNvPr>
          <p:cNvSpPr/>
          <p:nvPr/>
        </p:nvSpPr>
        <p:spPr>
          <a:xfrm>
            <a:off x="102052" y="1289052"/>
            <a:ext cx="118671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К государственной итоговой аттестации допускается обучающийся</a:t>
            </a:r>
            <a:r>
              <a:rPr lang="ru-RU" sz="2000" dirty="0">
                <a:latin typeface="Arial Black" panose="020B0A04020102020204" pitchFamily="34" charset="0"/>
              </a:rPr>
              <a:t>, </a:t>
            </a:r>
            <a:r>
              <a:rPr lang="ru-RU" sz="2000" dirty="0" smtClean="0">
                <a:latin typeface="Arial Black" panose="020B0A04020102020204" pitchFamily="34" charset="0"/>
              </a:rPr>
              <a:t>                        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не 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имеющий академической задолженности и в полном объеме выполнивший учебный план или индивидуальный учебный план, если иное не установлено порядком проведения государственной итоговой аттестации по соответствующим образовательным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программам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ст. 59 Федерального закона от 29.12.2012 № 273-ФЗ «Об образовании в Российской Федерации»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Имеющие зачет : по устному собеседованию    9 класс </a:t>
            </a:r>
          </a:p>
          <a:p>
            <a:pPr algn="just"/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       по сочинению (изложению)   11 класс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Аттестаты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и приложения к ним выдаются выпускникам 9 и 11 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классов…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на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основании решения педагогического совета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 организации, осуществляющей образовательную 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деятельность.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Аттестаты и приложения к ним выдаются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не позднее десяти дней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после даты издания распорядительного акта об отчислении выпускников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just"/>
            <a:endParaRPr lang="ru-RU" sz="800" b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Приказ </a:t>
            </a:r>
            <a:r>
              <a:rPr lang="ru-RU" sz="1600" dirty="0" err="1">
                <a:solidFill>
                  <a:srgbClr val="002060"/>
                </a:solidFill>
                <a:latin typeface="Arial Black" panose="020B0A04020102020204" pitchFamily="34" charset="0"/>
              </a:rPr>
              <a:t>Минобрнауки</a:t>
            </a:r>
            <a:r>
              <a:rPr lang="ru-RU" sz="1600" dirty="0">
                <a:solidFill>
                  <a:srgbClr val="002060"/>
                </a:solidFill>
                <a:latin typeface="Arial Black" panose="020B0A04020102020204" pitchFamily="34" charset="0"/>
              </a:rPr>
              <a:t> России от 14.02.2014 №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115</a:t>
            </a:r>
            <a:r>
              <a:rPr lang="ru-RU" sz="16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«Об </a:t>
            </a:r>
            <a:r>
              <a:rPr lang="ru-RU" sz="1600" dirty="0">
                <a:solidFill>
                  <a:srgbClr val="002060"/>
                </a:solidFill>
                <a:latin typeface="Arial Black" panose="020B0A04020102020204" pitchFamily="34" charset="0"/>
              </a:rPr>
              <a:t>утверждении Порядка заполнения, учета и выдачи аттестатов об основном общем и среднем общем образовании и их дубликатов</a:t>
            </a:r>
            <a:r>
              <a:rPr lang="ru-RU" sz="1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»  </a:t>
            </a:r>
            <a:endParaRPr lang="ru-RU" sz="16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519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Заполнение аттестатов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C068FB5-1562-D343-BD66-7D6E84E547FC}"/>
              </a:ext>
            </a:extLst>
          </p:cNvPr>
          <p:cNvSpPr/>
          <p:nvPr/>
        </p:nvSpPr>
        <p:spPr>
          <a:xfrm>
            <a:off x="162448" y="1116475"/>
            <a:ext cx="118671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"Итоговая отметка" </a:t>
            </a:r>
          </a:p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- по каждому учебному предмету инвариантной части базисного учебного 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плана (общее количество часов не учитывается);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- по каждому учебному предмету вариативной части учебного плана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не менее 64 часов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за два учебных года;</a:t>
            </a:r>
          </a:p>
          <a:p>
            <a:pPr marL="285750" indent="-285750"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по учебным предметам, изучение которых завершилось до 9 класса: ИЗО, музыка и др.</a:t>
            </a:r>
          </a:p>
          <a:p>
            <a:endParaRPr lang="ru-RU" sz="800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FF0000"/>
                </a:solidFill>
              </a:rPr>
              <a:t>"Дополнительные сведения"</a:t>
            </a:r>
          </a:p>
          <a:p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- наименования учебных курсов, предметов, дисциплин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в объеме менее 64 часов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за два учебных года, в том числе в рамках платных дополнительных образовательных услуг;</a:t>
            </a:r>
          </a:p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-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«Индивидуальный проект» (тема не указывается)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	</a:t>
            </a:r>
          </a:p>
          <a:p>
            <a:endParaRPr lang="ru-RU" sz="8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Arial Black" panose="020B0A04020102020204" pitchFamily="34" charset="0"/>
              </a:rPr>
              <a:t>PS</a:t>
            </a:r>
            <a:r>
              <a:rPr lang="ru-RU" sz="2000" dirty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Записи "зачтено", "не изучал" не допускаются. </a:t>
            </a:r>
          </a:p>
          <a:p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Названия учебных предметов "Родной язык", "Родная литература", "Иностранный язык", "Второй иностранный язык"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уточняются записью (в скобках)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, указывающей, какой родной или иностранный язык изучался выпускником.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62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Заполнение аттестатов </a:t>
            </a: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428176"/>
              </p:ext>
            </p:extLst>
          </p:nvPr>
        </p:nvGraphicFramePr>
        <p:xfrm>
          <a:off x="287589" y="1391844"/>
          <a:ext cx="10687251" cy="5040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8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86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Порядок выставления итоговой отметки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в ведомость для аттестатов 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</a:endParaRPr>
                    </a:p>
                  </a:txBody>
                  <a:tcPr marL="95250" marR="95250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в 9-м классе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</a:endParaRPr>
                    </a:p>
                  </a:txBody>
                  <a:tcPr marL="95250" marR="95250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FF0000"/>
                          </a:solidFill>
                          <a:effectLst/>
                          <a:latin typeface="Arial Black" panose="020B0A04020102020204" pitchFamily="34" charset="0"/>
                        </a:rPr>
                        <a:t>в 11-м классе</a:t>
                      </a:r>
                      <a:endParaRPr lang="ru-RU" sz="2400" dirty="0">
                        <a:solidFill>
                          <a:srgbClr val="FF0000"/>
                        </a:solidFill>
                        <a:effectLst/>
                        <a:latin typeface="Arial Black" panose="020B0A04020102020204" pitchFamily="34" charset="0"/>
                        <a:ea typeface="Times New Roman"/>
                      </a:endParaRPr>
                    </a:p>
                  </a:txBody>
                  <a:tcPr marL="95250" marR="95250" marT="47625" marB="47625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aseline="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Годовая отметка как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среднее арифметическое</a:t>
                      </a:r>
                      <a:r>
                        <a:rPr lang="ru-RU" sz="2400" baseline="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 четвертных за 9-ый класс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baseline="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предметы, которые изучались ранее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(изобразительное искусство, музыка и технология) </a:t>
                      </a:r>
                      <a:r>
                        <a:rPr lang="ru-RU" sz="2400" i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- </a:t>
                      </a:r>
                      <a:r>
                        <a:rPr lang="ru-RU" sz="2400" i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по последней отметке,</a:t>
                      </a:r>
                      <a:endParaRPr lang="ru-RU" sz="2400" dirty="0" smtClean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i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выставленной в личные </a:t>
                      </a:r>
                      <a:r>
                        <a:rPr lang="ru-RU" sz="2400" i="1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дела выпускника</a:t>
                      </a: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0" marR="95250" marT="47625" marB="47625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Итоговая</a:t>
                      </a:r>
                      <a:r>
                        <a:rPr lang="ru-RU" sz="2400" baseline="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 отметка как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среднее арифметическое полугодовых и годовых отметок за каждый год обучения за</a:t>
                      </a:r>
                      <a:r>
                        <a:rPr lang="ru-RU" sz="2400" baseline="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effectLst/>
                          <a:latin typeface="Arial Black" panose="020B0A04020102020204" pitchFamily="34" charset="0"/>
                        </a:rPr>
                        <a:t>10-11 классы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rgbClr val="00206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0" marR="95250" marT="47625" marB="47625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62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265" y="-42530"/>
            <a:ext cx="617709" cy="12015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289" y="249105"/>
            <a:ext cx="10016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Заполнение аттестатов 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C068FB5-1562-D343-BD66-7D6E84E547FC}"/>
              </a:ext>
            </a:extLst>
          </p:cNvPr>
          <p:cNvSpPr/>
          <p:nvPr/>
        </p:nvSpPr>
        <p:spPr>
          <a:xfrm>
            <a:off x="102052" y="1289052"/>
            <a:ext cx="118671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  <a:p>
            <a:pPr algn="ctr"/>
            <a:endParaRPr lang="ru-RU" sz="2800" dirty="0"/>
          </a:p>
          <a:p>
            <a:pPr algn="ctr"/>
            <a:endParaRPr lang="ru-RU" sz="800" b="1" dirty="0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2714C14-47CD-46CD-99A4-73BC01E43EB7}"/>
              </a:ext>
            </a:extLst>
          </p:cNvPr>
          <p:cNvCxnSpPr>
            <a:cxnSpLocks/>
          </p:cNvCxnSpPr>
          <p:nvPr/>
        </p:nvCxnSpPr>
        <p:spPr>
          <a:xfrm>
            <a:off x="2541181" y="1035687"/>
            <a:ext cx="7506095" cy="0"/>
          </a:xfrm>
          <a:prstGeom prst="line">
            <a:avLst/>
          </a:prstGeom>
          <a:ln w="349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Work\Bachti\!!!ВНУТРЕННИЕ\декабрь\презентация\фотозона размер.png">
            <a:extLst>
              <a:ext uri="{FF2B5EF4-FFF2-40B4-BE49-F238E27FC236}">
                <a16:creationId xmlns:a16="http://schemas.microsoft.com/office/drawing/2014/main" xmlns="" id="{DAC840E6-7930-4FD8-818B-F23529EF4F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840" y="143748"/>
            <a:ext cx="1000285" cy="79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люс 12"/>
          <p:cNvSpPr/>
          <p:nvPr/>
        </p:nvSpPr>
        <p:spPr>
          <a:xfrm>
            <a:off x="1180730" y="4989250"/>
            <a:ext cx="284984" cy="27235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xmlns="" id="{F225B825-8B9A-46BE-9822-269CE49C0A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973927"/>
              </p:ext>
            </p:extLst>
          </p:nvPr>
        </p:nvGraphicFramePr>
        <p:xfrm>
          <a:off x="355107" y="1289052"/>
          <a:ext cx="1149658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742">
                  <a:extLst>
                    <a:ext uri="{9D8B030D-6E8A-4147-A177-3AD203B41FA5}">
                      <a16:colId xmlns:a16="http://schemas.microsoft.com/office/drawing/2014/main" xmlns="" val="2644678708"/>
                    </a:ext>
                  </a:extLst>
                </a:gridCol>
                <a:gridCol w="5754840">
                  <a:extLst>
                    <a:ext uri="{9D8B030D-6E8A-4147-A177-3AD203B41FA5}">
                      <a16:colId xmlns:a16="http://schemas.microsoft.com/office/drawing/2014/main" xmlns="" val="496989759"/>
                    </a:ext>
                  </a:extLst>
                </a:gridCol>
              </a:tblGrid>
              <a:tr h="4750142">
                <a:tc>
                  <a:txBody>
                    <a:bodyPr/>
                    <a:lstStyle/>
                    <a:p>
                      <a:pPr algn="ctr"/>
                      <a:r>
                        <a:rPr lang="ru-RU" sz="2400" b="1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итоговая отметка в </a:t>
                      </a:r>
                      <a:r>
                        <a:rPr lang="ru-RU" sz="2400" b="1" u="sng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аттестат </a:t>
                      </a:r>
                    </a:p>
                    <a:p>
                      <a:pPr algn="ctr"/>
                      <a:r>
                        <a:rPr lang="ru-RU" sz="2400" b="1" u="sng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по </a:t>
                      </a:r>
                      <a:r>
                        <a:rPr lang="ru-RU" sz="2400" b="1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предмету</a:t>
                      </a:r>
                      <a:r>
                        <a:rPr lang="ru-RU" sz="2400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2400" b="1" u="sng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"Математика" 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 учебном плане - учебные курсы "Алгебра" и "Геометрия" 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(отметка за изучение </a:t>
                      </a: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 9 классе учебных курсов </a:t>
                      </a: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"Алгебра"      "Геометрия«)     2   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 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итоговая отметка в аттестат </a:t>
                      </a:r>
                    </a:p>
                    <a:p>
                      <a:pPr algn="ctr"/>
                      <a:r>
                        <a:rPr lang="ru-RU" sz="2400" b="1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по предмету</a:t>
                      </a:r>
                      <a:r>
                        <a:rPr lang="ru-RU" sz="2400" u="sng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400" b="1" u="sng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"История России. Всеобщая история "</a:t>
                      </a:r>
                      <a:endParaRPr lang="ru-RU" sz="2400" b="1" u="sng" dirty="0">
                        <a:latin typeface="Arial Black" panose="020B0A04020102020204" pitchFamily="34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 учебном плане -  учебные курсы "История России" и "Всеобщая история" 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ru-RU" sz="2400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(</a:t>
                      </a:r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отметка за изучение </a:t>
                      </a:r>
                    </a:p>
                    <a:p>
                      <a:pPr algn="ctr"/>
                      <a:r>
                        <a:rPr lang="ru-RU" sz="2400" b="1" dirty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</a:rPr>
                        <a:t>в 9 классе учебных курсов "История России"         "Всеобщая история")      2        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6153724"/>
                  </a:ext>
                </a:extLst>
              </a:tr>
            </a:tbl>
          </a:graphicData>
        </a:graphic>
      </p:graphicFrame>
      <p:sp>
        <p:nvSpPr>
          <p:cNvPr id="10" name="Знак ''плюс'' 9">
            <a:extLst>
              <a:ext uri="{FF2B5EF4-FFF2-40B4-BE49-F238E27FC236}">
                <a16:creationId xmlns:a16="http://schemas.microsoft.com/office/drawing/2014/main" xmlns="" id="{C88BB966-0E4A-4679-9B74-E7C24A5CB258}"/>
              </a:ext>
            </a:extLst>
          </p:cNvPr>
          <p:cNvSpPr/>
          <p:nvPr/>
        </p:nvSpPr>
        <p:spPr>
          <a:xfrm>
            <a:off x="2392534" y="5353777"/>
            <a:ext cx="419727" cy="408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нак ''плюс'' 13">
            <a:extLst>
              <a:ext uri="{FF2B5EF4-FFF2-40B4-BE49-F238E27FC236}">
                <a16:creationId xmlns:a16="http://schemas.microsoft.com/office/drawing/2014/main" xmlns="" id="{FB3B3437-85C1-46FB-8061-5CD4B8BA718E}"/>
              </a:ext>
            </a:extLst>
          </p:cNvPr>
          <p:cNvSpPr/>
          <p:nvPr/>
        </p:nvSpPr>
        <p:spPr>
          <a:xfrm>
            <a:off x="10610419" y="5335377"/>
            <a:ext cx="419727" cy="40881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нак деления 10">
            <a:extLst>
              <a:ext uri="{FF2B5EF4-FFF2-40B4-BE49-F238E27FC236}">
                <a16:creationId xmlns:a16="http://schemas.microsoft.com/office/drawing/2014/main" xmlns="" id="{A881BC4A-BE47-4488-B3BB-120712AA778A}"/>
              </a:ext>
            </a:extLst>
          </p:cNvPr>
          <p:cNvSpPr/>
          <p:nvPr/>
        </p:nvSpPr>
        <p:spPr>
          <a:xfrm>
            <a:off x="5269416" y="5364539"/>
            <a:ext cx="328474" cy="40881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Знак деления 16">
            <a:extLst>
              <a:ext uri="{FF2B5EF4-FFF2-40B4-BE49-F238E27FC236}">
                <a16:creationId xmlns:a16="http://schemas.microsoft.com/office/drawing/2014/main" xmlns="" id="{8B117B73-43F7-435C-B5DF-11558993AA3C}"/>
              </a:ext>
            </a:extLst>
          </p:cNvPr>
          <p:cNvSpPr/>
          <p:nvPr/>
        </p:nvSpPr>
        <p:spPr>
          <a:xfrm>
            <a:off x="10450455" y="5716774"/>
            <a:ext cx="328474" cy="408818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7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945" y="-31492"/>
            <a:ext cx="10216055" cy="68894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3739" y="1691963"/>
            <a:ext cx="96081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3B4555"/>
                </a:solidFill>
                <a:latin typeface="Futura PT Light" panose="020B0402020204020303" pitchFamily="34" charset="0"/>
              </a:rPr>
              <a:t>Методические рекомендации </a:t>
            </a:r>
          </a:p>
          <a:p>
            <a:pPr algn="ctr"/>
            <a:r>
              <a:rPr lang="ru-RU" sz="4000" b="1" dirty="0">
                <a:solidFill>
                  <a:srgbClr val="3B4555"/>
                </a:solidFill>
                <a:latin typeface="Futura PT Light" panose="020B0402020204020303" pitchFamily="34" charset="0"/>
              </a:rPr>
              <a:t>по составлению учебного плана </a:t>
            </a:r>
          </a:p>
          <a:p>
            <a:pPr algn="ctr"/>
            <a:r>
              <a:rPr lang="ru-RU" sz="4000" b="1" dirty="0">
                <a:solidFill>
                  <a:srgbClr val="3B4555"/>
                </a:solidFill>
                <a:latin typeface="Futura PT Light" panose="020B0402020204020303" pitchFamily="34" charset="0"/>
              </a:rPr>
              <a:t>на 2020-2021 учебный год </a:t>
            </a:r>
            <a:endParaRPr lang="ru-RU" sz="4000" b="1" dirty="0">
              <a:solidFill>
                <a:srgbClr val="3B4555"/>
              </a:solidFill>
              <a:latin typeface="Futura PT" charset="0"/>
              <a:ea typeface="Futura PT" charset="0"/>
              <a:cs typeface="Futura PT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F28FD0A-0A79-BC48-8F5A-4C66836EBCD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35"/>
          <a:stretch/>
        </p:blipFill>
        <p:spPr>
          <a:xfrm>
            <a:off x="203940" y="168705"/>
            <a:ext cx="1141906" cy="1484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87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1743</Words>
  <Application>Microsoft Office PowerPoint</Application>
  <PresentationFormat>Произвольный</PresentationFormat>
  <Paragraphs>345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Гераськина</cp:lastModifiedBy>
  <cp:revision>177</cp:revision>
  <cp:lastPrinted>2020-05-19T03:45:22Z</cp:lastPrinted>
  <dcterms:created xsi:type="dcterms:W3CDTF">2019-04-02T07:58:05Z</dcterms:created>
  <dcterms:modified xsi:type="dcterms:W3CDTF">2020-05-20T10:39:35Z</dcterms:modified>
</cp:coreProperties>
</file>